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87" r:id="rId5"/>
    <p:sldId id="259" r:id="rId6"/>
    <p:sldId id="260" r:id="rId7"/>
    <p:sldId id="261" r:id="rId8"/>
    <p:sldId id="288" r:id="rId9"/>
    <p:sldId id="262" r:id="rId10"/>
    <p:sldId id="289" r:id="rId11"/>
    <p:sldId id="263" r:id="rId12"/>
    <p:sldId id="290" r:id="rId13"/>
    <p:sldId id="264" r:id="rId14"/>
    <p:sldId id="265" r:id="rId15"/>
    <p:sldId id="266" r:id="rId16"/>
    <p:sldId id="291" r:id="rId17"/>
    <p:sldId id="267" r:id="rId18"/>
    <p:sldId id="268" r:id="rId19"/>
    <p:sldId id="269" r:id="rId20"/>
    <p:sldId id="292" r:id="rId21"/>
    <p:sldId id="270" r:id="rId22"/>
    <p:sldId id="271" r:id="rId23"/>
    <p:sldId id="272" r:id="rId24"/>
    <p:sldId id="293" r:id="rId25"/>
    <p:sldId id="294" r:id="rId26"/>
    <p:sldId id="273" r:id="rId27"/>
    <p:sldId id="274" r:id="rId28"/>
    <p:sldId id="295" r:id="rId29"/>
    <p:sldId id="275" r:id="rId30"/>
    <p:sldId id="276" r:id="rId31"/>
    <p:sldId id="296" r:id="rId32"/>
    <p:sldId id="277" r:id="rId33"/>
    <p:sldId id="278" r:id="rId34"/>
    <p:sldId id="279" r:id="rId35"/>
    <p:sldId id="281" r:id="rId36"/>
    <p:sldId id="297" r:id="rId37"/>
    <p:sldId id="280" r:id="rId38"/>
    <p:sldId id="298" r:id="rId39"/>
    <p:sldId id="282" r:id="rId40"/>
    <p:sldId id="283" r:id="rId41"/>
    <p:sldId id="284" r:id="rId42"/>
    <p:sldId id="285" r:id="rId43"/>
    <p:sldId id="286" r:id="rId44"/>
    <p:sldId id="305" r:id="rId45"/>
    <p:sldId id="303" r:id="rId46"/>
    <p:sldId id="304" r:id="rId47"/>
    <p:sldId id="301" r:id="rId48"/>
    <p:sldId id="299" r:id="rId49"/>
    <p:sldId id="300" r:id="rId50"/>
    <p:sldId id="302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6" r:id="rId61"/>
    <p:sldId id="320" r:id="rId62"/>
    <p:sldId id="315" r:id="rId63"/>
    <p:sldId id="317" r:id="rId64"/>
    <p:sldId id="318" r:id="rId65"/>
    <p:sldId id="319" r:id="rId66"/>
    <p:sldId id="321" r:id="rId67"/>
    <p:sldId id="322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50" autoAdjust="0"/>
  </p:normalViewPr>
  <p:slideViewPr>
    <p:cSldViewPr>
      <p:cViewPr varScale="1">
        <p:scale>
          <a:sx n="103" d="100"/>
          <a:sy n="103" d="100"/>
        </p:scale>
        <p:origin x="-20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20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6BCE762-E37D-4A16-B83D-0C0B9BC713CE}" type="datetimeFigureOut">
              <a:rPr lang="ru-RU" smtClean="0"/>
              <a:t>09.02.2012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B8D853C-B6AF-49DB-9AC2-31C147C1DB36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92696"/>
            <a:ext cx="8640960" cy="32941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О </a:t>
            </a:r>
            <a:r>
              <a:rPr lang="ru-RU" b="1" dirty="0"/>
              <a:t>т ч е т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главы администрации </a:t>
            </a:r>
            <a:r>
              <a:rPr lang="ru-RU" sz="4000" b="1" dirty="0"/>
              <a:t>МО Громовское 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сельское</a:t>
            </a:r>
            <a:r>
              <a:rPr lang="ru-RU" sz="4000" b="1" dirty="0"/>
              <a:t> поселение</a:t>
            </a: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886200"/>
            <a:ext cx="8678768" cy="17526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</a:schemeClr>
                </a:solidFill>
              </a:rPr>
              <a:t>«Об итогах социально-экономического развития в 2011 года»</a:t>
            </a:r>
            <a:endParaRPr lang="ru-RU" sz="32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44824"/>
            <a:ext cx="6629400" cy="1826363"/>
          </a:xfrm>
        </p:spPr>
        <p:txBody>
          <a:bodyPr/>
          <a:lstStyle/>
          <a:p>
            <a:r>
              <a:rPr lang="ru-RU" dirty="0" smtClean="0"/>
              <a:t>Военно-учетный стол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565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772400" cy="1362075"/>
          </a:xfrm>
        </p:spPr>
        <p:txBody>
          <a:bodyPr>
            <a:normAutofit/>
          </a:bodyPr>
          <a:lstStyle/>
          <a:p>
            <a:r>
              <a:rPr lang="ru-RU" sz="3600" dirty="0"/>
              <a:t>В</a:t>
            </a:r>
            <a:r>
              <a:rPr lang="ru-RU" sz="3600" dirty="0" smtClean="0"/>
              <a:t>оинский учет -  </a:t>
            </a:r>
            <a:r>
              <a:rPr lang="ru-RU" sz="4400" dirty="0" smtClean="0"/>
              <a:t>517</a:t>
            </a:r>
            <a:r>
              <a:rPr lang="ru-RU" sz="3600" dirty="0" smtClean="0"/>
              <a:t> человек</a:t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1571612"/>
            <a:ext cx="8643998" cy="364333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- </a:t>
            </a:r>
            <a:r>
              <a:rPr lang="ru-RU" sz="3600" b="1" dirty="0">
                <a:solidFill>
                  <a:schemeClr val="tx1"/>
                </a:solidFill>
              </a:rPr>
              <a:t>офицеры – </a:t>
            </a:r>
            <a:r>
              <a:rPr lang="ru-RU" sz="4000" b="1" dirty="0">
                <a:solidFill>
                  <a:srgbClr val="00B0F0"/>
                </a:solidFill>
              </a:rPr>
              <a:t>51</a:t>
            </a:r>
            <a:r>
              <a:rPr lang="ru-RU" sz="3600" b="1" dirty="0">
                <a:solidFill>
                  <a:schemeClr val="tx1"/>
                </a:solidFill>
              </a:rPr>
              <a:t> человек</a:t>
            </a:r>
          </a:p>
          <a:p>
            <a:r>
              <a:rPr lang="ru-RU" sz="3600" b="1" dirty="0">
                <a:solidFill>
                  <a:schemeClr val="tx1"/>
                </a:solidFill>
              </a:rPr>
              <a:t>- прапорщики, мичманы – </a:t>
            </a:r>
            <a:r>
              <a:rPr lang="ru-RU" sz="4000" b="1" dirty="0">
                <a:solidFill>
                  <a:srgbClr val="00B0F0"/>
                </a:solidFill>
              </a:rPr>
              <a:t>16</a:t>
            </a:r>
            <a:r>
              <a:rPr lang="ru-RU" sz="3600" b="1" dirty="0">
                <a:solidFill>
                  <a:schemeClr val="tx1"/>
                </a:solidFill>
              </a:rPr>
              <a:t> человек</a:t>
            </a:r>
          </a:p>
          <a:p>
            <a:r>
              <a:rPr lang="ru-RU" sz="3600" b="1" dirty="0">
                <a:solidFill>
                  <a:schemeClr val="tx1"/>
                </a:solidFill>
              </a:rPr>
              <a:t>- сержанты, солдаты, матросы – </a:t>
            </a:r>
            <a:r>
              <a:rPr lang="ru-RU" sz="4000" b="1" dirty="0">
                <a:solidFill>
                  <a:srgbClr val="00B0F0"/>
                </a:solidFill>
              </a:rPr>
              <a:t>419</a:t>
            </a:r>
            <a:r>
              <a:rPr lang="ru-RU" sz="3600" b="1" dirty="0"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чел.</a:t>
            </a:r>
            <a:endParaRPr lang="ru-RU" sz="3600" b="1" dirty="0">
              <a:solidFill>
                <a:schemeClr val="tx1"/>
              </a:solidFill>
            </a:endParaRPr>
          </a:p>
          <a:p>
            <a:r>
              <a:rPr lang="ru-RU" sz="3600" b="1" dirty="0">
                <a:solidFill>
                  <a:schemeClr val="tx1"/>
                </a:solidFill>
              </a:rPr>
              <a:t>- допризывников – </a:t>
            </a:r>
            <a:r>
              <a:rPr lang="ru-RU" sz="4000" b="1" dirty="0">
                <a:solidFill>
                  <a:srgbClr val="00B0F0"/>
                </a:solidFill>
              </a:rPr>
              <a:t>31</a:t>
            </a:r>
            <a:r>
              <a:rPr lang="ru-RU" sz="3600" b="1" dirty="0">
                <a:solidFill>
                  <a:schemeClr val="tx1"/>
                </a:solidFill>
              </a:rPr>
              <a:t> человек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628800"/>
            <a:ext cx="6629400" cy="1826363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Бюджет 2011 года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823039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6631"/>
            <a:ext cx="9108504" cy="359619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Бюджет</a:t>
            </a:r>
            <a:r>
              <a:rPr lang="ru-RU" dirty="0" smtClean="0"/>
              <a:t> 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2011г</a:t>
            </a:r>
            <a:r>
              <a:rPr lang="ru-RU" dirty="0" smtClean="0"/>
              <a:t>. 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исполнен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на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106,5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%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4022226"/>
              </p:ext>
            </p:extLst>
          </p:nvPr>
        </p:nvGraphicFramePr>
        <p:xfrm>
          <a:off x="179511" y="480169"/>
          <a:ext cx="8856984" cy="6487752"/>
        </p:xfrm>
        <a:graphic>
          <a:graphicData uri="http://schemas.openxmlformats.org/drawingml/2006/table">
            <a:tbl>
              <a:tblPr/>
              <a:tblGrid>
                <a:gridCol w="2952020"/>
                <a:gridCol w="2952020"/>
                <a:gridCol w="2952944"/>
              </a:tblGrid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Доход </a:t>
                      </a:r>
                      <a:endParaRPr lang="ru-RU" sz="11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План (руб.)</a:t>
                      </a:r>
                      <a:endParaRPr lang="ru-RU" sz="12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Факт (руб.)</a:t>
                      </a:r>
                      <a:endParaRPr lang="ru-RU" sz="12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НДФЛ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2 млн.582тыс.700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 млн. 013тыс. 781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Совокупный доход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825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Имущество физ.лиц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205 тыс.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196 тыс. 915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Транспортный налог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790 тыс.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870 тыс. 969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Земельный налог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 млн.900тыс.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3 млн. 955 тыс. 613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Гос.пошлина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2 тыс. 500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2 тыс. 900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Аренда земли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 млн.800 тыс.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 млн. 882 тыс. 149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Аренда имущества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7 тыс. 676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15 тыс. 676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Найм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400 тыс.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428 тыс. 191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Платные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40 тыс.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35 тыс. 770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Продажа земли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 млн. 245 тыс.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 млн. 658 тыс. 477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Неналоговые доходы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16 тыс.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17 тыс. 194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0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Невыясненные поступления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75 тыс. 400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Район,  дотация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3 млн. 064тыс. 500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3 млн. 064 тыс. 500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ВУС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164 тыс. 459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164  тыс. 459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Область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4 млн.500 тыс.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4 млн. 500 тыс.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8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Депутатские поступления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50 тыс. 333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50 тыс. 333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6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 млн. 768 тыс. 168 </a:t>
                      </a:r>
                      <a:endParaRPr lang="ru-RU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 млн. 983 тыс. 467</a:t>
                      </a:r>
                      <a:endParaRPr lang="ru-RU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Недоимка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1"/>
            <a:ext cx="8712968" cy="275749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- по налогу на имущество </a:t>
            </a:r>
            <a:r>
              <a:rPr lang="ru-RU" dirty="0" smtClean="0"/>
              <a:t> </a:t>
            </a:r>
            <a:r>
              <a:rPr lang="ru-RU" dirty="0"/>
              <a:t>– </a:t>
            </a:r>
            <a:r>
              <a:rPr lang="ru-RU" sz="4400" b="1" dirty="0">
                <a:solidFill>
                  <a:srgbClr val="00B0F0"/>
                </a:solidFill>
              </a:rPr>
              <a:t>140,1</a:t>
            </a:r>
            <a:r>
              <a:rPr lang="ru-RU" sz="3600" dirty="0">
                <a:solidFill>
                  <a:srgbClr val="00B0F0"/>
                </a:solidFill>
              </a:rPr>
              <a:t> </a:t>
            </a:r>
            <a:r>
              <a:rPr lang="ru-RU" dirty="0" smtClean="0"/>
              <a:t>тыс.руб.</a:t>
            </a:r>
            <a:endParaRPr lang="ru-RU" dirty="0"/>
          </a:p>
          <a:p>
            <a:r>
              <a:rPr lang="ru-RU" dirty="0"/>
              <a:t>- по земельному налогу – </a:t>
            </a:r>
            <a:r>
              <a:rPr lang="ru-RU" sz="4400" b="1" dirty="0">
                <a:solidFill>
                  <a:srgbClr val="00B0F0"/>
                </a:solidFill>
              </a:rPr>
              <a:t>633,1</a:t>
            </a:r>
            <a:r>
              <a:rPr lang="ru-RU" dirty="0"/>
              <a:t> </a:t>
            </a:r>
            <a:r>
              <a:rPr lang="ru-RU" dirty="0" smtClean="0"/>
              <a:t>тыс.руб.</a:t>
            </a:r>
            <a:endParaRPr lang="ru-RU" dirty="0"/>
          </a:p>
          <a:p>
            <a:r>
              <a:rPr lang="ru-RU" dirty="0"/>
              <a:t>- по транспортному налогу – </a:t>
            </a:r>
            <a:r>
              <a:rPr lang="ru-RU" sz="4400" b="1" dirty="0" smtClean="0">
                <a:solidFill>
                  <a:srgbClr val="00B0F0"/>
                </a:solidFill>
              </a:rPr>
              <a:t>631,5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smtClean="0"/>
              <a:t>тыс.руб.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71480"/>
            <a:ext cx="8607330" cy="5000660"/>
          </a:xfrm>
        </p:spPr>
        <p:txBody>
          <a:bodyPr>
            <a:normAutofit fontScale="85000" lnSpcReduction="10000"/>
          </a:bodyPr>
          <a:lstStyle/>
          <a:p>
            <a:r>
              <a:rPr lang="ru-RU" sz="3800" dirty="0" smtClean="0"/>
              <a:t>на </a:t>
            </a:r>
            <a:r>
              <a:rPr lang="ru-RU" sz="3800" dirty="0"/>
              <a:t>осуществление первичного воинского учета направлено </a:t>
            </a:r>
            <a:r>
              <a:rPr lang="ru-RU" sz="3800" dirty="0">
                <a:solidFill>
                  <a:srgbClr val="00B0F0"/>
                </a:solidFill>
              </a:rPr>
              <a:t>164 </a:t>
            </a:r>
            <a:r>
              <a:rPr lang="ru-RU" sz="3800" dirty="0" smtClean="0">
                <a:solidFill>
                  <a:srgbClr val="00B0F0"/>
                </a:solidFill>
              </a:rPr>
              <a:t>тыс.459 руб. </a:t>
            </a:r>
            <a:r>
              <a:rPr lang="ru-RU" sz="3800" dirty="0"/>
              <a:t>(заработная плата, налоги, канцелярские </a:t>
            </a:r>
            <a:r>
              <a:rPr lang="ru-RU" sz="3800" dirty="0" smtClean="0"/>
              <a:t>товары</a:t>
            </a:r>
            <a:r>
              <a:rPr lang="ru-RU" sz="3800" dirty="0" smtClean="0"/>
              <a:t>)</a:t>
            </a:r>
            <a:r>
              <a:rPr lang="ru-RU" sz="3800" dirty="0" smtClean="0">
                <a:solidFill>
                  <a:srgbClr val="00B0F0"/>
                </a:solidFill>
              </a:rPr>
              <a:t> или 100%</a:t>
            </a:r>
            <a:endParaRPr lang="ru-RU" sz="3800" dirty="0" smtClean="0">
              <a:solidFill>
                <a:srgbClr val="00B0F0"/>
              </a:solidFill>
            </a:endParaRPr>
          </a:p>
          <a:p>
            <a:r>
              <a:rPr lang="ru-RU" sz="3800" dirty="0"/>
              <a:t>к</a:t>
            </a:r>
            <a:r>
              <a:rPr lang="ru-RU" sz="3800" dirty="0" smtClean="0"/>
              <a:t>ультура </a:t>
            </a:r>
            <a:r>
              <a:rPr lang="ru-RU" sz="3800" dirty="0" smtClean="0"/>
              <a:t>и библиотека </a:t>
            </a:r>
            <a:r>
              <a:rPr lang="ru-RU" sz="3800" dirty="0"/>
              <a:t>- </a:t>
            </a:r>
            <a:r>
              <a:rPr lang="ru-RU" sz="3900" dirty="0">
                <a:solidFill>
                  <a:srgbClr val="00B0F0"/>
                </a:solidFill>
              </a:rPr>
              <a:t>3 млн.344 тыс. руб. или  </a:t>
            </a:r>
            <a:r>
              <a:rPr lang="ru-RU" sz="3900" dirty="0" smtClean="0">
                <a:solidFill>
                  <a:srgbClr val="00B0F0"/>
                </a:solidFill>
              </a:rPr>
              <a:t>93,6</a:t>
            </a:r>
            <a:r>
              <a:rPr lang="ru-RU" sz="3900" dirty="0" smtClean="0">
                <a:solidFill>
                  <a:srgbClr val="00B0F0"/>
                </a:solidFill>
              </a:rPr>
              <a:t>%</a:t>
            </a:r>
            <a:endParaRPr lang="ru-RU" sz="4300" dirty="0">
              <a:solidFill>
                <a:srgbClr val="00B0F0"/>
              </a:solidFill>
            </a:endParaRPr>
          </a:p>
          <a:p>
            <a:r>
              <a:rPr lang="ru-RU" sz="3800" dirty="0" smtClean="0"/>
              <a:t>деятельность </a:t>
            </a:r>
            <a:r>
              <a:rPr lang="ru-RU" sz="3800" dirty="0"/>
              <a:t>администрации - </a:t>
            </a:r>
            <a:r>
              <a:rPr lang="ru-RU" sz="3200" dirty="0"/>
              <a:t>3 млн. </a:t>
            </a:r>
            <a:r>
              <a:rPr lang="ru-RU" sz="3900" dirty="0">
                <a:solidFill>
                  <a:srgbClr val="00B0F0"/>
                </a:solidFill>
              </a:rPr>
              <a:t>553 тыс. руб. или  </a:t>
            </a:r>
            <a:r>
              <a:rPr lang="ru-RU" sz="3900" dirty="0" smtClean="0">
                <a:solidFill>
                  <a:srgbClr val="00B0F0"/>
                </a:solidFill>
              </a:rPr>
              <a:t>94,9%</a:t>
            </a:r>
            <a:endParaRPr lang="ru-RU" sz="4300" dirty="0" smtClean="0">
              <a:solidFill>
                <a:srgbClr val="00B0F0"/>
              </a:solidFill>
            </a:endParaRPr>
          </a:p>
          <a:p>
            <a:r>
              <a:rPr lang="ru-RU" sz="3800" dirty="0" smtClean="0"/>
              <a:t>коммунальное </a:t>
            </a:r>
            <a:r>
              <a:rPr lang="ru-RU" sz="3800" dirty="0"/>
              <a:t>хозяйство  - </a:t>
            </a:r>
            <a:r>
              <a:rPr lang="ru-RU" sz="3900" dirty="0">
                <a:solidFill>
                  <a:srgbClr val="00B0F0"/>
                </a:solidFill>
              </a:rPr>
              <a:t>8 млн. 438 тыс. руб. или  </a:t>
            </a:r>
            <a:r>
              <a:rPr lang="ru-RU" sz="3900" dirty="0" smtClean="0">
                <a:solidFill>
                  <a:srgbClr val="00B0F0"/>
                </a:solidFill>
              </a:rPr>
              <a:t>99,9</a:t>
            </a:r>
            <a:r>
              <a:rPr lang="ru-RU" sz="3900" dirty="0" smtClean="0">
                <a:solidFill>
                  <a:srgbClr val="00B0F0"/>
                </a:solidFill>
              </a:rPr>
              <a:t>% </a:t>
            </a:r>
            <a:endParaRPr lang="ru-RU" sz="3900" dirty="0">
              <a:solidFill>
                <a:srgbClr val="00B0F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15616" y="1844824"/>
            <a:ext cx="6480048" cy="2301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>
                <a:effectLst/>
              </a:rPr>
              <a:t>Жилищно-коммунальное хозяйство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12612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786" y="357167"/>
            <a:ext cx="7772400" cy="857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Жилой фонд -  37, 5 тыс. кв.м 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714348" y="1500174"/>
            <a:ext cx="7780365" cy="4071965"/>
          </a:xfrm>
        </p:spPr>
        <p:txBody>
          <a:bodyPr>
            <a:normAutofit fontScale="25000" lnSpcReduction="20000"/>
          </a:bodyPr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endParaRPr lang="ru-RU" sz="11200" b="1" dirty="0">
              <a:solidFill>
                <a:schemeClr val="tx1"/>
              </a:solidFill>
            </a:endParaRPr>
          </a:p>
          <a:p>
            <a:endParaRPr lang="ru-RU" sz="11200" b="1" dirty="0" smtClean="0">
              <a:solidFill>
                <a:schemeClr val="tx1"/>
              </a:solidFill>
            </a:endParaRPr>
          </a:p>
          <a:p>
            <a:endParaRPr lang="ru-RU" sz="11200" b="1" dirty="0">
              <a:solidFill>
                <a:schemeClr val="tx1"/>
              </a:solidFill>
            </a:endParaRPr>
          </a:p>
          <a:p>
            <a:endParaRPr lang="ru-RU" sz="11200" b="1" dirty="0" smtClean="0">
              <a:solidFill>
                <a:schemeClr val="tx1"/>
              </a:solidFill>
            </a:endParaRPr>
          </a:p>
          <a:p>
            <a:endParaRPr lang="ru-RU" sz="11200" b="1" dirty="0">
              <a:solidFill>
                <a:schemeClr val="tx1"/>
              </a:solidFill>
            </a:endParaRPr>
          </a:p>
          <a:p>
            <a:endParaRPr lang="ru-RU" sz="11200" b="1" dirty="0" smtClean="0">
              <a:solidFill>
                <a:schemeClr val="tx1"/>
              </a:solidFill>
            </a:endParaRPr>
          </a:p>
          <a:p>
            <a:endParaRPr lang="ru-RU" sz="11200" b="1" dirty="0">
              <a:solidFill>
                <a:schemeClr val="tx1"/>
              </a:solidFill>
            </a:endParaRPr>
          </a:p>
          <a:p>
            <a:r>
              <a:rPr lang="ru-RU" sz="11200" b="1" dirty="0" smtClean="0">
                <a:solidFill>
                  <a:schemeClr val="tx1"/>
                </a:solidFill>
              </a:rPr>
              <a:t>Из </a:t>
            </a:r>
            <a:r>
              <a:rPr lang="ru-RU" sz="11200" b="1" dirty="0">
                <a:solidFill>
                  <a:schemeClr val="tx1"/>
                </a:solidFill>
              </a:rPr>
              <a:t>них 24 многоквартирных дома </a:t>
            </a:r>
            <a:endParaRPr lang="ru-RU" sz="11200" b="1" dirty="0" smtClean="0">
              <a:solidFill>
                <a:schemeClr val="tx1"/>
              </a:solidFill>
            </a:endParaRPr>
          </a:p>
          <a:p>
            <a:endParaRPr lang="ru-RU" sz="11200" b="1" dirty="0" smtClean="0">
              <a:solidFill>
                <a:schemeClr val="tx1"/>
              </a:solidFill>
            </a:endParaRPr>
          </a:p>
          <a:p>
            <a:r>
              <a:rPr lang="ru-RU" sz="11200" b="1" dirty="0" smtClean="0">
                <a:solidFill>
                  <a:schemeClr val="tx1"/>
                </a:solidFill>
              </a:rPr>
              <a:t>п.ст.Громово </a:t>
            </a:r>
            <a:r>
              <a:rPr lang="ru-RU" sz="11200" b="1" dirty="0">
                <a:solidFill>
                  <a:schemeClr val="tx1"/>
                </a:solidFill>
              </a:rPr>
              <a:t>– </a:t>
            </a:r>
            <a:r>
              <a:rPr lang="ru-RU" sz="11200" b="1" dirty="0" smtClean="0">
                <a:solidFill>
                  <a:schemeClr val="tx1"/>
                </a:solidFill>
              </a:rPr>
              <a:t>13 </a:t>
            </a:r>
          </a:p>
          <a:p>
            <a:r>
              <a:rPr lang="ru-RU" sz="11200" b="1" dirty="0" smtClean="0">
                <a:solidFill>
                  <a:schemeClr val="tx1"/>
                </a:solidFill>
              </a:rPr>
              <a:t>п.Громово </a:t>
            </a:r>
            <a:r>
              <a:rPr lang="ru-RU" sz="11200" b="1" dirty="0">
                <a:solidFill>
                  <a:schemeClr val="tx1"/>
                </a:solidFill>
              </a:rPr>
              <a:t>-</a:t>
            </a:r>
            <a:r>
              <a:rPr lang="ru-RU" sz="11200" b="1" dirty="0" smtClean="0">
                <a:solidFill>
                  <a:schemeClr val="tx1"/>
                </a:solidFill>
              </a:rPr>
              <a:t>8 </a:t>
            </a:r>
          </a:p>
          <a:p>
            <a:r>
              <a:rPr lang="ru-RU" sz="11200" b="1" dirty="0" smtClean="0">
                <a:solidFill>
                  <a:schemeClr val="tx1"/>
                </a:solidFill>
              </a:rPr>
              <a:t>п.Владимировка </a:t>
            </a:r>
            <a:r>
              <a:rPr lang="ru-RU" sz="11200" b="1" dirty="0">
                <a:solidFill>
                  <a:schemeClr val="tx1"/>
                </a:solidFill>
              </a:rPr>
              <a:t>– </a:t>
            </a:r>
            <a:r>
              <a:rPr lang="ru-RU" sz="11200" b="1" dirty="0" smtClean="0">
                <a:solidFill>
                  <a:schemeClr val="tx1"/>
                </a:solidFill>
              </a:rPr>
              <a:t>3</a:t>
            </a:r>
          </a:p>
          <a:p>
            <a:endParaRPr lang="ru-RU" sz="11200" b="1" dirty="0" smtClean="0">
              <a:solidFill>
                <a:schemeClr val="tx1"/>
              </a:solidFill>
            </a:endParaRPr>
          </a:p>
          <a:p>
            <a:r>
              <a:rPr lang="ru-RU" sz="11200" b="1" dirty="0" smtClean="0">
                <a:solidFill>
                  <a:schemeClr val="tx1"/>
                </a:solidFill>
              </a:rPr>
              <a:t> </a:t>
            </a:r>
            <a:r>
              <a:rPr lang="ru-RU" sz="11200" b="1" dirty="0">
                <a:solidFill>
                  <a:schemeClr val="tx1"/>
                </a:solidFill>
              </a:rPr>
              <a:t>составляет  </a:t>
            </a:r>
            <a:r>
              <a:rPr lang="ru-RU" sz="14400" b="1" dirty="0">
                <a:solidFill>
                  <a:srgbClr val="00B0F0"/>
                </a:solidFill>
              </a:rPr>
              <a:t>35,76 тыс. </a:t>
            </a:r>
            <a:r>
              <a:rPr lang="ru-RU" sz="14400" b="1" dirty="0" smtClean="0">
                <a:solidFill>
                  <a:srgbClr val="00B0F0"/>
                </a:solidFill>
              </a:rPr>
              <a:t>кв.м</a:t>
            </a:r>
          </a:p>
          <a:p>
            <a:endParaRPr lang="ru-RU" sz="11200" b="1" dirty="0" smtClean="0">
              <a:solidFill>
                <a:schemeClr val="tx1"/>
              </a:solidFill>
            </a:endParaRPr>
          </a:p>
          <a:p>
            <a:endParaRPr lang="ru-RU" sz="24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428604"/>
            <a:ext cx="8572560" cy="5929354"/>
          </a:xfrm>
        </p:spPr>
        <p:txBody>
          <a:bodyPr>
            <a:normAutofit/>
          </a:bodyPr>
          <a:lstStyle/>
          <a:p>
            <a:pPr marL="457200" lvl="0" indent="-457200"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Из </a:t>
            </a:r>
            <a:r>
              <a:rPr lang="ru-RU" b="1" u="sng" dirty="0" smtClean="0">
                <a:solidFill>
                  <a:schemeClr val="tx1"/>
                </a:solidFill>
              </a:rPr>
              <a:t>областного бюджета </a:t>
            </a:r>
            <a:r>
              <a:rPr lang="ru-RU" b="1" dirty="0" smtClean="0">
                <a:solidFill>
                  <a:schemeClr val="tx1"/>
                </a:solidFill>
              </a:rPr>
              <a:t>выделено </a:t>
            </a:r>
            <a:r>
              <a:rPr lang="ru-RU" sz="3200" b="1" dirty="0">
                <a:solidFill>
                  <a:srgbClr val="00B0F0"/>
                </a:solidFill>
              </a:rPr>
              <a:t>1 </a:t>
            </a:r>
            <a:r>
              <a:rPr lang="ru-RU" sz="2800" b="1" dirty="0">
                <a:solidFill>
                  <a:srgbClr val="00B0F0"/>
                </a:solidFill>
              </a:rPr>
              <a:t>млн.рублей</a:t>
            </a:r>
            <a:r>
              <a:rPr lang="ru-RU" sz="3200" b="1" dirty="0">
                <a:solidFill>
                  <a:srgbClr val="00B0F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– </a:t>
            </a:r>
            <a:r>
              <a:rPr lang="ru-RU" b="1" dirty="0" smtClean="0">
                <a:solidFill>
                  <a:schemeClr val="tx1"/>
                </a:solidFill>
              </a:rPr>
              <a:t>приобрели </a:t>
            </a:r>
            <a:r>
              <a:rPr lang="ru-RU" b="1" dirty="0">
                <a:solidFill>
                  <a:schemeClr val="tx1"/>
                </a:solidFill>
              </a:rPr>
              <a:t>2 котла «Луга-Лотос» (1- п.ст.Громово, 1 – п.Громово</a:t>
            </a:r>
            <a:r>
              <a:rPr lang="ru-RU" b="1" dirty="0" smtClean="0">
                <a:solidFill>
                  <a:schemeClr val="tx1"/>
                </a:solidFill>
              </a:rPr>
              <a:t>)</a:t>
            </a:r>
          </a:p>
          <a:p>
            <a:pPr marL="457200" lvl="0" indent="-457200"/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2.   Из  </a:t>
            </a:r>
            <a:r>
              <a:rPr lang="ru-RU" b="1" u="sng" dirty="0">
                <a:solidFill>
                  <a:schemeClr val="tx1"/>
                </a:solidFill>
              </a:rPr>
              <a:t>бюджета Громовского сельского поселения </a:t>
            </a:r>
            <a:r>
              <a:rPr lang="ru-RU" b="1" dirty="0">
                <a:solidFill>
                  <a:schemeClr val="tx1"/>
                </a:solidFill>
              </a:rPr>
              <a:t>выделено:</a:t>
            </a:r>
          </a:p>
          <a:p>
            <a:r>
              <a:rPr lang="ru-RU" b="1" dirty="0">
                <a:solidFill>
                  <a:schemeClr val="tx1"/>
                </a:solidFill>
              </a:rPr>
              <a:t>-  приобретение 2-ух насосных агрегатов – </a:t>
            </a:r>
            <a:r>
              <a:rPr lang="ru-RU" sz="2800" b="1" dirty="0">
                <a:solidFill>
                  <a:srgbClr val="00B0F0"/>
                </a:solidFill>
              </a:rPr>
              <a:t>41 </a:t>
            </a:r>
            <a:r>
              <a:rPr lang="ru-RU" sz="2800" b="1" dirty="0" smtClean="0">
                <a:solidFill>
                  <a:srgbClr val="00B0F0"/>
                </a:solidFill>
              </a:rPr>
              <a:t>тыс.239 </a:t>
            </a:r>
            <a:r>
              <a:rPr lang="ru-RU" b="1" dirty="0">
                <a:solidFill>
                  <a:srgbClr val="00B0F0"/>
                </a:solidFill>
              </a:rPr>
              <a:t>рублей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компенсация </a:t>
            </a:r>
            <a:r>
              <a:rPr lang="ru-RU" b="1" dirty="0">
                <a:solidFill>
                  <a:schemeClr val="tx1"/>
                </a:solidFill>
              </a:rPr>
              <a:t>выпадающих доходов по тарифам, не обеспечивающим возмещение издержек управляющим компаниям </a:t>
            </a:r>
            <a:r>
              <a:rPr lang="ru-RU" b="1" dirty="0" smtClean="0">
                <a:solidFill>
                  <a:schemeClr val="tx1"/>
                </a:solidFill>
              </a:rPr>
              <a:t>( </a:t>
            </a:r>
            <a:r>
              <a:rPr lang="ru-RU" b="1" dirty="0">
                <a:solidFill>
                  <a:schemeClr val="tx1"/>
                </a:solidFill>
              </a:rPr>
              <a:t>уголь) – </a:t>
            </a:r>
            <a:r>
              <a:rPr lang="ru-RU" sz="3600" b="1" dirty="0">
                <a:solidFill>
                  <a:srgbClr val="00B0F0"/>
                </a:solidFill>
              </a:rPr>
              <a:t>6 </a:t>
            </a:r>
            <a:r>
              <a:rPr lang="ru-RU" sz="3200" b="1" dirty="0" smtClean="0">
                <a:solidFill>
                  <a:srgbClr val="00B0F0"/>
                </a:solidFill>
              </a:rPr>
              <a:t>млн. </a:t>
            </a:r>
            <a:r>
              <a:rPr lang="ru-RU" sz="3600" b="1" dirty="0" smtClean="0">
                <a:solidFill>
                  <a:srgbClr val="00B0F0"/>
                </a:solidFill>
              </a:rPr>
              <a:t>920 </a:t>
            </a:r>
            <a:r>
              <a:rPr lang="ru-RU" sz="3200" b="1" dirty="0" smtClean="0">
                <a:solidFill>
                  <a:srgbClr val="00B0F0"/>
                </a:solidFill>
              </a:rPr>
              <a:t>тыс</a:t>
            </a:r>
            <a:r>
              <a:rPr lang="ru-RU" sz="2400" b="1" dirty="0" smtClean="0">
                <a:solidFill>
                  <a:srgbClr val="00B0F0"/>
                </a:solidFill>
              </a:rPr>
              <a:t>. рублей</a:t>
            </a:r>
            <a:endParaRPr lang="ru-RU" sz="1800" b="1" dirty="0">
              <a:solidFill>
                <a:srgbClr val="00B0F0"/>
              </a:solidFill>
            </a:endParaRP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погашение </a:t>
            </a:r>
            <a:r>
              <a:rPr lang="ru-RU" b="1" dirty="0">
                <a:solidFill>
                  <a:schemeClr val="tx1"/>
                </a:solidFill>
              </a:rPr>
              <a:t>убытков бани – </a:t>
            </a:r>
            <a:r>
              <a:rPr lang="ru-RU" sz="3600" b="1" dirty="0" smtClean="0">
                <a:solidFill>
                  <a:srgbClr val="00B0F0"/>
                </a:solidFill>
              </a:rPr>
              <a:t>470</a:t>
            </a:r>
            <a:r>
              <a:rPr lang="ru-RU" sz="2800" b="1" dirty="0">
                <a:solidFill>
                  <a:srgbClr val="00B0F0"/>
                </a:solidFill>
              </a:rPr>
              <a:t> </a:t>
            </a:r>
            <a:r>
              <a:rPr lang="ru-RU" sz="2400" b="1" dirty="0" smtClean="0">
                <a:solidFill>
                  <a:srgbClr val="00B0F0"/>
                </a:solidFill>
              </a:rPr>
              <a:t>тыс.рублей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3. Помощь </a:t>
            </a:r>
            <a:r>
              <a:rPr lang="ru-RU" b="1" u="sng" dirty="0">
                <a:solidFill>
                  <a:schemeClr val="tx1"/>
                </a:solidFill>
              </a:rPr>
              <a:t>спонсоров</a:t>
            </a:r>
          </a:p>
          <a:p>
            <a:r>
              <a:rPr lang="ru-RU" b="1" dirty="0">
                <a:solidFill>
                  <a:schemeClr val="tx1"/>
                </a:solidFill>
              </a:rPr>
              <a:t>- приобретение котла «Луга-Лотос» (п.ст.Громово)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отремонтировано </a:t>
            </a:r>
            <a:r>
              <a:rPr lang="ru-RU" b="1" dirty="0">
                <a:solidFill>
                  <a:schemeClr val="tx1"/>
                </a:solidFill>
              </a:rPr>
              <a:t>2 кровли домов (п.Владимировка</a:t>
            </a:r>
            <a:r>
              <a:rPr lang="ru-RU" b="1" dirty="0" smtClean="0">
                <a:solidFill>
                  <a:schemeClr val="tx1"/>
                </a:solidFill>
              </a:rPr>
              <a:t>)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20472" cy="1362075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B0F0"/>
                </a:solidFill>
              </a:rPr>
              <a:t>«Энергосбережение и повышение энергетической эффективности </a:t>
            </a:r>
            <a:r>
              <a:rPr lang="ru-RU" sz="2800" dirty="0" smtClean="0">
                <a:solidFill>
                  <a:srgbClr val="00B0F0"/>
                </a:solidFill>
              </a:rPr>
              <a:t/>
            </a:r>
            <a:br>
              <a:rPr lang="ru-RU" sz="2800" dirty="0" smtClean="0">
                <a:solidFill>
                  <a:srgbClr val="00B0F0"/>
                </a:solidFill>
              </a:rPr>
            </a:br>
            <a:r>
              <a:rPr lang="ru-RU" sz="2800" dirty="0" smtClean="0">
                <a:solidFill>
                  <a:srgbClr val="00B0F0"/>
                </a:solidFill>
              </a:rPr>
              <a:t>в </a:t>
            </a:r>
            <a:r>
              <a:rPr lang="ru-RU" sz="2800" dirty="0">
                <a:solidFill>
                  <a:srgbClr val="00B0F0"/>
                </a:solidFill>
              </a:rPr>
              <a:t>МО Громовское сельское поселение</a:t>
            </a:r>
            <a:r>
              <a:rPr lang="ru-RU" sz="2800" dirty="0" smtClean="0">
                <a:solidFill>
                  <a:srgbClr val="00B0F0"/>
                </a:solidFill>
              </a:rPr>
              <a:t>»</a:t>
            </a: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844825"/>
            <a:ext cx="7883153" cy="3600400"/>
          </a:xfrm>
        </p:spPr>
        <p:txBody>
          <a:bodyPr>
            <a:normAutofit fontScale="92500"/>
          </a:bodyPr>
          <a:lstStyle/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</a:rPr>
              <a:t>полный </a:t>
            </a:r>
            <a:r>
              <a:rPr lang="ru-RU" sz="2400" b="1" dirty="0">
                <a:solidFill>
                  <a:schemeClr val="tx1"/>
                </a:solidFill>
              </a:rPr>
              <a:t>переход на приборный учет при расчетах в жилых благоустроенных многоквартирных домах с организациями коммунального </a:t>
            </a:r>
            <a:r>
              <a:rPr lang="ru-RU" sz="2400" b="1" dirty="0" smtClean="0">
                <a:solidFill>
                  <a:schemeClr val="tx1"/>
                </a:solidFill>
              </a:rPr>
              <a:t>комплекса;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</a:rPr>
              <a:t>сокращение </a:t>
            </a:r>
            <a:r>
              <a:rPr lang="ru-RU" sz="2400" b="1" dirty="0">
                <a:solidFill>
                  <a:schemeClr val="tx1"/>
                </a:solidFill>
              </a:rPr>
              <a:t>расходов тепловой и электрической энергии в муниципальных учреждениях;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</a:rPr>
              <a:t>экономию </a:t>
            </a:r>
            <a:r>
              <a:rPr lang="ru-RU" sz="2400" b="1" dirty="0">
                <a:solidFill>
                  <a:schemeClr val="tx1"/>
                </a:solidFill>
              </a:rPr>
              <a:t>потребления воды в муниципальных </a:t>
            </a:r>
            <a:r>
              <a:rPr lang="ru-RU" sz="2400" b="1" dirty="0" smtClean="0">
                <a:solidFill>
                  <a:schemeClr val="tx1"/>
                </a:solidFill>
              </a:rPr>
              <a:t>учреждениях;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</a:rPr>
              <a:t>экономию </a:t>
            </a:r>
            <a:r>
              <a:rPr lang="ru-RU" sz="2400" b="1" dirty="0">
                <a:solidFill>
                  <a:schemeClr val="tx1"/>
                </a:solidFill>
              </a:rPr>
              <a:t>электрической энергии в системах наружного </a:t>
            </a:r>
            <a:r>
              <a:rPr lang="ru-RU" sz="2400" b="1" dirty="0" smtClean="0">
                <a:solidFill>
                  <a:schemeClr val="tx1"/>
                </a:solidFill>
              </a:rPr>
              <a:t>освещения</a:t>
            </a: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2844" y="857232"/>
            <a:ext cx="8786874" cy="442915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Федеральный Закон №131-ФЗ  </a:t>
            </a:r>
            <a:r>
              <a:rPr lang="ru-RU" sz="3200" b="1" dirty="0">
                <a:solidFill>
                  <a:schemeClr val="tx1"/>
                </a:solidFill>
              </a:rPr>
              <a:t>от 6 октября </a:t>
            </a:r>
            <a:r>
              <a:rPr lang="ru-RU" sz="3200" b="1" dirty="0" smtClean="0">
                <a:solidFill>
                  <a:schemeClr val="tx1"/>
                </a:solidFill>
              </a:rPr>
              <a:t>2003 года   «</a:t>
            </a:r>
            <a:r>
              <a:rPr lang="ru-RU" sz="3200" b="1" dirty="0">
                <a:solidFill>
                  <a:schemeClr val="tx1"/>
                </a:solidFill>
              </a:rPr>
              <a:t>Об общих принципах развития местного самоуправления в Российской </a:t>
            </a:r>
            <a:r>
              <a:rPr lang="ru-RU" sz="3200" b="1" dirty="0" smtClean="0">
                <a:solidFill>
                  <a:schemeClr val="tx1"/>
                </a:solidFill>
              </a:rPr>
              <a:t>Федерации»</a:t>
            </a:r>
          </a:p>
          <a:p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Положение </a:t>
            </a:r>
            <a:r>
              <a:rPr lang="ru-RU" sz="3200" b="1" dirty="0">
                <a:solidFill>
                  <a:schemeClr val="tx1"/>
                </a:solidFill>
              </a:rPr>
              <a:t>об </a:t>
            </a:r>
            <a:r>
              <a:rPr lang="ru-RU" sz="3200" b="1" dirty="0" smtClean="0">
                <a:solidFill>
                  <a:schemeClr val="tx1"/>
                </a:solidFill>
              </a:rPr>
              <a:t>администрации</a:t>
            </a:r>
          </a:p>
          <a:p>
            <a:pPr>
              <a:buFontTx/>
              <a:buChar char="-"/>
            </a:pPr>
            <a:endParaRPr lang="ru-RU" sz="3200" b="1" dirty="0" smtClean="0">
              <a:solidFill>
                <a:schemeClr val="tx1"/>
              </a:solidFill>
            </a:endParaRPr>
          </a:p>
          <a:p>
            <a:endParaRPr lang="ru-RU" sz="3200" b="1" dirty="0" smtClean="0">
              <a:solidFill>
                <a:schemeClr val="tx1"/>
              </a:solidFill>
            </a:endParaRPr>
          </a:p>
          <a:p>
            <a:r>
              <a:rPr lang="ru-RU" sz="3200" b="1" dirty="0" smtClean="0">
                <a:solidFill>
                  <a:schemeClr val="tx1"/>
                </a:solidFill>
              </a:rPr>
              <a:t>Устав МО Громовское сельское поселение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916832"/>
            <a:ext cx="6629400" cy="1826363"/>
          </a:xfrm>
        </p:spPr>
        <p:txBody>
          <a:bodyPr/>
          <a:lstStyle/>
          <a:p>
            <a:pPr algn="ctr"/>
            <a:r>
              <a:rPr lang="ru-RU" dirty="0">
                <a:effectLst/>
              </a:rPr>
              <a:t>Обеспечение жилыми помещениями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9221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215861"/>
              </p:ext>
            </p:extLst>
          </p:nvPr>
        </p:nvGraphicFramePr>
        <p:xfrm>
          <a:off x="179513" y="116626"/>
          <a:ext cx="8784974" cy="674902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2835"/>
                <a:gridCol w="2410938"/>
                <a:gridCol w="2480802"/>
                <a:gridCol w="883372"/>
                <a:gridCol w="1344246"/>
                <a:gridCol w="1372781"/>
              </a:tblGrid>
              <a:tr h="4689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 err="1">
                          <a:effectLst/>
                        </a:rPr>
                        <a:t>Уч.дела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Фамилия,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инициалы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Адрес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Состав семьи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Год постановки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Льготная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категория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1790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Дацик</a:t>
                      </a:r>
                      <a:r>
                        <a:rPr lang="ru-RU" sz="1800" b="1" dirty="0">
                          <a:effectLst/>
                        </a:rPr>
                        <a:t> Г.А.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п.Владимировка, 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3-26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3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1996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1927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Частоступова</a:t>
                      </a:r>
                      <a:r>
                        <a:rPr lang="ru-RU" sz="1800" b="1" dirty="0">
                          <a:effectLst/>
                        </a:rPr>
                        <a:t> С.С.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п.Громово,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6-14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4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2000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134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Малышева Н.К.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п.ст.Громово, </a:t>
                      </a:r>
                      <a:r>
                        <a:rPr lang="ru-RU" sz="1200" b="1" dirty="0" smtClean="0">
                          <a:effectLst/>
                        </a:rPr>
                        <a:t>5-52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3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2008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Никипелова</a:t>
                      </a:r>
                      <a:r>
                        <a:rPr lang="ru-RU" sz="1800" b="1" dirty="0">
                          <a:effectLst/>
                        </a:rPr>
                        <a:t> Т.С.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п.ст.Громово,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5-52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2008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Шаад</a:t>
                      </a:r>
                      <a:r>
                        <a:rPr lang="ru-RU" sz="1800" b="1" dirty="0">
                          <a:effectLst/>
                        </a:rPr>
                        <a:t> В.В. 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п.ст.Громово, 10-36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3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2008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Молодая семья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Шаад</a:t>
                      </a:r>
                      <a:r>
                        <a:rPr lang="ru-RU" sz="1800" b="1" dirty="0">
                          <a:effectLst/>
                        </a:rPr>
                        <a:t> С.А.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п.ст.Громово,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10-36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4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2009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Молодая семья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Маслова К.А.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п.Громово,4-49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2009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Паршукова</a:t>
                      </a:r>
                      <a:r>
                        <a:rPr lang="ru-RU" sz="1800" b="1" dirty="0">
                          <a:effectLst/>
                        </a:rPr>
                        <a:t> М.С.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п.ст.Громово, 6-18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3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2010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Молодая семья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Хлуднев</a:t>
                      </a:r>
                      <a:r>
                        <a:rPr lang="ru-RU" sz="1800" b="1" dirty="0">
                          <a:effectLst/>
                        </a:rPr>
                        <a:t> В.Н.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п.ст.Громово, 20-4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2010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Рюхина</a:t>
                      </a:r>
                      <a:r>
                        <a:rPr lang="ru-RU" sz="1800" b="1" dirty="0">
                          <a:effectLst/>
                        </a:rPr>
                        <a:t> Н.А.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п.Громово, 4-56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4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2010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11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Кондрашов В.С.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п.ст.Громово, 3-43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2010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Специалист села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12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Кускова А.А.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п.ст.Громово, 2-13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2010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13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Смирнова В.В.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п.ст.Громово, 6-3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4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2010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14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Фазылов  А.А.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п.Владимировка, 2-16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4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2010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Молодая семья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15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Ревенко А.А.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п.Владимировка, д.6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1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2011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16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Кутузов Д.А.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п.ст.Громово</a:t>
                      </a:r>
                      <a:r>
                        <a:rPr lang="ru-RU" sz="1200" b="1" dirty="0">
                          <a:effectLst/>
                        </a:rPr>
                        <a:t>, </a:t>
                      </a:r>
                      <a:r>
                        <a:rPr lang="ru-RU" sz="1200" b="1" dirty="0" smtClean="0">
                          <a:effectLst/>
                        </a:rPr>
                        <a:t>20 -  </a:t>
                      </a:r>
                      <a:r>
                        <a:rPr lang="ru-RU" sz="1200" b="1" dirty="0">
                          <a:effectLst/>
                        </a:rPr>
                        <a:t>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2011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17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Ищенко В.А.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п.ст.Громово</a:t>
                      </a:r>
                      <a:r>
                        <a:rPr lang="ru-RU" sz="1200" b="1" dirty="0">
                          <a:effectLst/>
                        </a:rPr>
                        <a:t>, 13-2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2011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18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Стерлегова</a:t>
                      </a:r>
                      <a:r>
                        <a:rPr lang="ru-RU" sz="1800" b="1" dirty="0">
                          <a:effectLst/>
                        </a:rPr>
                        <a:t> Н.С.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п.Громово</a:t>
                      </a:r>
                      <a:r>
                        <a:rPr lang="ru-RU" sz="1200" b="1" dirty="0">
                          <a:effectLst/>
                        </a:rPr>
                        <a:t>, 7-1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5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2011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 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19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Павлов А.В.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п.Громово, ул.Центральная, д.6 кв.26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4 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2011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Специалист села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21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</a:rPr>
                        <a:t>Залукаев</a:t>
                      </a:r>
                      <a:r>
                        <a:rPr lang="ru-RU" sz="1800" b="1" dirty="0">
                          <a:effectLst/>
                        </a:rPr>
                        <a:t> Р.В.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п.Приладожское </a:t>
                      </a:r>
                      <a:r>
                        <a:rPr lang="ru-RU" sz="1200" b="1" dirty="0" err="1">
                          <a:effectLst/>
                        </a:rPr>
                        <a:t>ул.Гусиная</a:t>
                      </a:r>
                      <a:r>
                        <a:rPr lang="ru-RU" sz="1200" b="1" dirty="0">
                          <a:effectLst/>
                        </a:rPr>
                        <a:t>, д.202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3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2011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 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/>
                </a:tc>
              </a:tr>
              <a:tr h="286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>
                          <a:effectLst/>
                        </a:rPr>
                        <a:t>22</a:t>
                      </a:r>
                      <a:endParaRPr lang="ru-RU" sz="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Богданова К.С.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п.Владимировка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1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</a:rPr>
                        <a:t>2011</a:t>
                      </a:r>
                      <a:endParaRPr lang="ru-RU" sz="1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3</a:t>
                      </a:r>
                      <a:endParaRPr lang="ru-RU" sz="1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  <a:tr h="148909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ИТОГО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61 чел.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5734" marR="3573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74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579296" cy="5865515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п.ст.Громово</a:t>
            </a:r>
          </a:p>
          <a:p>
            <a:r>
              <a:rPr lang="ru-RU" dirty="0"/>
              <a:t>приватизированных – </a:t>
            </a:r>
            <a:r>
              <a:rPr lang="ru-RU" sz="3800" b="1" dirty="0">
                <a:solidFill>
                  <a:srgbClr val="00B0F0"/>
                </a:solidFill>
              </a:rPr>
              <a:t>341</a:t>
            </a:r>
            <a:r>
              <a:rPr lang="ru-RU" dirty="0"/>
              <a:t> квартира </a:t>
            </a:r>
          </a:p>
          <a:p>
            <a:r>
              <a:rPr lang="ru-RU" dirty="0"/>
              <a:t>неприватизированных – </a:t>
            </a:r>
            <a:r>
              <a:rPr lang="ru-RU" sz="3900" b="1" dirty="0">
                <a:solidFill>
                  <a:srgbClr val="00B0F0"/>
                </a:solidFill>
              </a:rPr>
              <a:t>62</a:t>
            </a:r>
            <a:r>
              <a:rPr lang="ru-RU" dirty="0"/>
              <a:t> квартиры</a:t>
            </a:r>
          </a:p>
          <a:p>
            <a:r>
              <a:rPr lang="ru-RU" b="1" dirty="0">
                <a:solidFill>
                  <a:srgbClr val="00B0F0"/>
                </a:solidFill>
              </a:rPr>
              <a:t>п.Громово</a:t>
            </a:r>
          </a:p>
          <a:p>
            <a:r>
              <a:rPr lang="ru-RU" dirty="0"/>
              <a:t>приватизированных – </a:t>
            </a:r>
            <a:r>
              <a:rPr lang="ru-RU" sz="3900" b="1" dirty="0">
                <a:solidFill>
                  <a:srgbClr val="00B0F0"/>
                </a:solidFill>
              </a:rPr>
              <a:t>188</a:t>
            </a:r>
            <a:r>
              <a:rPr lang="ru-RU" dirty="0"/>
              <a:t> квартир</a:t>
            </a:r>
          </a:p>
          <a:p>
            <a:r>
              <a:rPr lang="ru-RU" dirty="0"/>
              <a:t>неприватизированных -  </a:t>
            </a:r>
            <a:r>
              <a:rPr lang="ru-RU" sz="3900" b="1" dirty="0">
                <a:solidFill>
                  <a:srgbClr val="00B0F0"/>
                </a:solidFill>
              </a:rPr>
              <a:t>64</a:t>
            </a:r>
            <a:r>
              <a:rPr lang="ru-RU" dirty="0"/>
              <a:t> квартиры</a:t>
            </a:r>
          </a:p>
          <a:p>
            <a:r>
              <a:rPr lang="ru-RU" b="1" dirty="0">
                <a:solidFill>
                  <a:srgbClr val="00B0F0"/>
                </a:solidFill>
              </a:rPr>
              <a:t>п.Владимировка</a:t>
            </a:r>
          </a:p>
          <a:p>
            <a:r>
              <a:rPr lang="ru-RU" dirty="0"/>
              <a:t>приватизированных – </a:t>
            </a:r>
            <a:r>
              <a:rPr lang="ru-RU" sz="3900" b="1" dirty="0">
                <a:solidFill>
                  <a:srgbClr val="00B0F0"/>
                </a:solidFill>
              </a:rPr>
              <a:t>14</a:t>
            </a:r>
            <a:r>
              <a:rPr lang="ru-RU" dirty="0"/>
              <a:t> квартир</a:t>
            </a:r>
          </a:p>
          <a:p>
            <a:r>
              <a:rPr lang="ru-RU" dirty="0"/>
              <a:t>неприватизированных – </a:t>
            </a:r>
            <a:r>
              <a:rPr lang="ru-RU" sz="3900" b="1" dirty="0">
                <a:solidFill>
                  <a:srgbClr val="00B0F0"/>
                </a:solidFill>
              </a:rPr>
              <a:t>54</a:t>
            </a:r>
            <a:r>
              <a:rPr lang="ru-RU" dirty="0"/>
              <a:t> квартиры</a:t>
            </a:r>
          </a:p>
          <a:p>
            <a:pPr marL="0" indent="0">
              <a:buNone/>
            </a:pPr>
            <a:r>
              <a:rPr lang="ru-RU" b="1" dirty="0"/>
              <a:t>ИТОГО</a:t>
            </a:r>
            <a:r>
              <a:rPr lang="ru-RU" dirty="0"/>
              <a:t> по поселению - </a:t>
            </a:r>
            <a:r>
              <a:rPr lang="ru-RU" sz="3900" b="1" dirty="0">
                <a:solidFill>
                  <a:srgbClr val="00B0F0"/>
                </a:solidFill>
              </a:rPr>
              <a:t>543</a:t>
            </a:r>
            <a:r>
              <a:rPr lang="ru-RU" dirty="0"/>
              <a:t> приватизированные квартиры, </a:t>
            </a:r>
            <a:r>
              <a:rPr lang="ru-RU" sz="3900" b="1" dirty="0">
                <a:solidFill>
                  <a:srgbClr val="00B0F0"/>
                </a:solidFill>
              </a:rPr>
              <a:t>180</a:t>
            </a:r>
            <a:r>
              <a:rPr lang="ru-RU" dirty="0"/>
              <a:t> квартир неприватизированных.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11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276872"/>
            <a:ext cx="8856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Областной закон </a:t>
            </a:r>
            <a:br>
              <a:rPr lang="ru-RU" dirty="0" smtClean="0"/>
            </a:br>
            <a:r>
              <a:rPr lang="ru-RU" dirty="0" smtClean="0"/>
              <a:t>№105-ОЗ от 24.09.2008г. </a:t>
            </a:r>
            <a:br>
              <a:rPr lang="ru-RU" dirty="0" smtClean="0"/>
            </a:br>
            <a:r>
              <a:rPr lang="ru-RU" dirty="0" smtClean="0">
                <a:solidFill>
                  <a:srgbClr val="00B0F0"/>
                </a:solidFill>
              </a:rPr>
              <a:t>«</a:t>
            </a:r>
            <a:r>
              <a:rPr lang="ru-RU" b="1" dirty="0">
                <a:solidFill>
                  <a:srgbClr val="00B0F0"/>
                </a:solidFill>
              </a:rPr>
              <a:t>О бесплатном предоставлении отдельным категориям граждан земельных участков для индивидуального жилищного строительства на территории Ленинградской области</a:t>
            </a:r>
            <a:r>
              <a:rPr lang="ru-RU" dirty="0">
                <a:solidFill>
                  <a:srgbClr val="00B0F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4788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2060848"/>
            <a:ext cx="6629400" cy="1826363"/>
          </a:xfrm>
        </p:spPr>
        <p:txBody>
          <a:bodyPr/>
          <a:lstStyle/>
          <a:p>
            <a:pPr algn="ctr"/>
            <a:r>
              <a:rPr lang="ru-RU" dirty="0" smtClean="0"/>
              <a:t>Досуг, культура, спорт</a:t>
            </a:r>
            <a:br>
              <a:rPr lang="ru-RU" dirty="0" smtClean="0"/>
            </a:br>
            <a:r>
              <a:rPr lang="ru-RU" dirty="0" smtClean="0"/>
              <a:t>МУК КСК «Громово»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126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76672"/>
            <a:ext cx="8640960" cy="532859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Расходы -  </a:t>
            </a:r>
            <a:r>
              <a:rPr lang="ru-RU" sz="2800" b="1" dirty="0" smtClean="0">
                <a:solidFill>
                  <a:srgbClr val="00B0F0"/>
                </a:solidFill>
              </a:rPr>
              <a:t>3</a:t>
            </a:r>
            <a:r>
              <a:rPr lang="ru-RU" sz="2800" b="1" dirty="0">
                <a:solidFill>
                  <a:srgbClr val="00B0F0"/>
                </a:solidFill>
              </a:rPr>
              <a:t> млн. 581тыс. 160 рубля </a:t>
            </a:r>
            <a:endParaRPr lang="ru-RU" sz="2800" b="1" dirty="0" smtClean="0">
              <a:solidFill>
                <a:srgbClr val="00B0F0"/>
              </a:solidFill>
            </a:endParaRPr>
          </a:p>
          <a:p>
            <a:r>
              <a:rPr lang="ru-RU" sz="2800" dirty="0" smtClean="0"/>
              <a:t>(</a:t>
            </a:r>
            <a:r>
              <a:rPr lang="ru-RU" sz="2800" dirty="0"/>
              <a:t>зарплата, налоги, услуги связи, ЖКХ услуги, аренда, </a:t>
            </a:r>
            <a:r>
              <a:rPr lang="ru-RU" sz="2800" dirty="0" err="1"/>
              <a:t>канц.товары</a:t>
            </a:r>
            <a:r>
              <a:rPr lang="ru-RU" sz="2800" dirty="0"/>
              <a:t> и другое). </a:t>
            </a:r>
            <a:endParaRPr lang="ru-RU" sz="2800" dirty="0" smtClean="0"/>
          </a:p>
          <a:p>
            <a:r>
              <a:rPr lang="ru-RU" sz="2800" dirty="0" smtClean="0"/>
              <a:t>Зарплата  сотрудников - </a:t>
            </a:r>
            <a:r>
              <a:rPr lang="ru-RU" sz="2800" b="1" dirty="0">
                <a:solidFill>
                  <a:srgbClr val="00B0F0"/>
                </a:solidFill>
              </a:rPr>
              <a:t>1 млн. 485тыс.  601 рубль</a:t>
            </a:r>
            <a:r>
              <a:rPr lang="ru-RU" sz="2800" dirty="0"/>
              <a:t>. </a:t>
            </a:r>
            <a:endParaRPr lang="ru-RU" sz="2800" dirty="0" smtClean="0"/>
          </a:p>
          <a:p>
            <a:r>
              <a:rPr lang="ru-RU" sz="2800" dirty="0" smtClean="0"/>
              <a:t>Спорт </a:t>
            </a:r>
            <a:r>
              <a:rPr lang="ru-RU" sz="2800" dirty="0"/>
              <a:t>– </a:t>
            </a:r>
            <a:r>
              <a:rPr lang="ru-RU" sz="2800" b="1" dirty="0">
                <a:solidFill>
                  <a:srgbClr val="00B0F0"/>
                </a:solidFill>
              </a:rPr>
              <a:t>236 тысяч рублей </a:t>
            </a:r>
            <a:endParaRPr lang="ru-RU" sz="2800" b="1" dirty="0" smtClean="0">
              <a:solidFill>
                <a:srgbClr val="00B0F0"/>
              </a:solidFill>
            </a:endParaRPr>
          </a:p>
          <a:p>
            <a:r>
              <a:rPr lang="ru-RU" sz="2800" dirty="0" smtClean="0"/>
              <a:t>( </a:t>
            </a:r>
            <a:r>
              <a:rPr lang="ru-RU" sz="2800" dirty="0"/>
              <a:t>зарплата, налоги, аренда тренажерного зала, спорт. мероприятия</a:t>
            </a:r>
            <a:r>
              <a:rPr lang="ru-RU" sz="2800" dirty="0" smtClean="0"/>
              <a:t>)</a:t>
            </a:r>
          </a:p>
          <a:p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04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363272" cy="6336704"/>
          </a:xfrm>
        </p:spPr>
        <p:txBody>
          <a:bodyPr>
            <a:normAutofit/>
          </a:bodyPr>
          <a:lstStyle/>
          <a:p>
            <a:pPr marL="36576" indent="0" algn="ctr">
              <a:buNone/>
            </a:pPr>
            <a:r>
              <a:rPr lang="ru-RU" sz="3200" b="1" dirty="0">
                <a:solidFill>
                  <a:srgbClr val="00B0F0"/>
                </a:solidFill>
              </a:rPr>
              <a:t>3 млн. 581тыс. 160 рублей</a:t>
            </a:r>
          </a:p>
          <a:p>
            <a:r>
              <a:rPr lang="ru-RU" dirty="0" smtClean="0"/>
              <a:t>- </a:t>
            </a:r>
            <a:r>
              <a:rPr lang="ru-RU" dirty="0"/>
              <a:t>радиосистема</a:t>
            </a:r>
          </a:p>
          <a:p>
            <a:r>
              <a:rPr lang="ru-RU" dirty="0"/>
              <a:t>- 2 радиомикрофона (головные) </a:t>
            </a:r>
          </a:p>
          <a:p>
            <a:r>
              <a:rPr lang="ru-RU" dirty="0"/>
              <a:t>- 2 монитора сцены (колонки)</a:t>
            </a:r>
          </a:p>
          <a:p>
            <a:r>
              <a:rPr lang="ru-RU" dirty="0"/>
              <a:t>- цветомузыка </a:t>
            </a:r>
          </a:p>
          <a:p>
            <a:r>
              <a:rPr lang="ru-RU" dirty="0"/>
              <a:t>- компьютер </a:t>
            </a:r>
          </a:p>
          <a:p>
            <a:r>
              <a:rPr lang="ru-RU" dirty="0"/>
              <a:t>- факс</a:t>
            </a:r>
          </a:p>
          <a:p>
            <a:r>
              <a:rPr lang="ru-RU" dirty="0"/>
              <a:t>- </a:t>
            </a:r>
            <a:r>
              <a:rPr lang="en-US" dirty="0"/>
              <a:t>DVD</a:t>
            </a:r>
            <a:r>
              <a:rPr lang="ru-RU" dirty="0"/>
              <a:t> – плейер ( в библ.) </a:t>
            </a:r>
          </a:p>
          <a:p>
            <a:r>
              <a:rPr lang="ru-RU" dirty="0"/>
              <a:t>- спутниковая антенна (в библ.) </a:t>
            </a:r>
          </a:p>
          <a:p>
            <a:r>
              <a:rPr lang="ru-RU" dirty="0"/>
              <a:t>- ресивер (в библ.)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26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ru-RU" dirty="0"/>
              <a:t>3 стеллажа в </a:t>
            </a:r>
            <a:r>
              <a:rPr lang="ru-RU" dirty="0" smtClean="0"/>
              <a:t>библиотеку </a:t>
            </a:r>
          </a:p>
          <a:p>
            <a:r>
              <a:rPr lang="ru-RU" dirty="0" smtClean="0"/>
              <a:t>видеопроектор</a:t>
            </a:r>
          </a:p>
          <a:p>
            <a:r>
              <a:rPr lang="ru-RU" dirty="0" smtClean="0"/>
              <a:t>экран </a:t>
            </a:r>
            <a:r>
              <a:rPr lang="ru-RU" dirty="0"/>
              <a:t>на </a:t>
            </a:r>
            <a:r>
              <a:rPr lang="ru-RU" dirty="0" smtClean="0"/>
              <a:t>треноге</a:t>
            </a:r>
          </a:p>
          <a:p>
            <a:r>
              <a:rPr lang="ru-RU" dirty="0" smtClean="0"/>
              <a:t>2 </a:t>
            </a:r>
            <a:r>
              <a:rPr lang="ru-RU" dirty="0" smtClean="0"/>
              <a:t>радиомикрофона</a:t>
            </a:r>
          </a:p>
          <a:p>
            <a:endParaRPr lang="ru-RU" dirty="0"/>
          </a:p>
          <a:p>
            <a:pPr marL="36576" indent="0">
              <a:buNone/>
            </a:pPr>
            <a:r>
              <a:rPr lang="ru-RU" dirty="0" smtClean="0"/>
              <a:t>Выделены денежные средства депутатами </a:t>
            </a:r>
            <a:r>
              <a:rPr lang="ru-RU" dirty="0" err="1" smtClean="0"/>
              <a:t>ЗАКСа</a:t>
            </a:r>
            <a:r>
              <a:rPr lang="ru-RU" dirty="0" smtClean="0"/>
              <a:t> Котовой Л.А. и </a:t>
            </a:r>
            <a:r>
              <a:rPr lang="ru-RU" dirty="0" err="1" smtClean="0"/>
              <a:t>Кисилевой</a:t>
            </a:r>
            <a:r>
              <a:rPr lang="ru-RU" dirty="0" smtClean="0"/>
              <a:t> Т.В.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39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628800"/>
            <a:ext cx="6629400" cy="1826363"/>
          </a:xfrm>
        </p:spPr>
        <p:txBody>
          <a:bodyPr/>
          <a:lstStyle/>
          <a:p>
            <a:pPr algn="ctr"/>
            <a:r>
              <a:rPr lang="ru-RU" dirty="0">
                <a:effectLst/>
              </a:rPr>
              <a:t>Организация сбора и вывоза мусора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807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B0F0"/>
                </a:solidFill>
              </a:rPr>
              <a:t>Количество контейнеров – 42 контейнера </a:t>
            </a:r>
            <a:endParaRPr lang="ru-RU" b="1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п.ст.Громово – 14 </a:t>
            </a:r>
          </a:p>
          <a:p>
            <a:r>
              <a:rPr lang="ru-RU" dirty="0"/>
              <a:t>п.Громово – 10 </a:t>
            </a:r>
            <a:endParaRPr lang="ru-RU" dirty="0" smtClean="0"/>
          </a:p>
          <a:p>
            <a:r>
              <a:rPr lang="ru-RU" dirty="0" smtClean="0"/>
              <a:t>п.Портовое </a:t>
            </a:r>
            <a:r>
              <a:rPr lang="ru-RU" dirty="0"/>
              <a:t>– 5 </a:t>
            </a:r>
          </a:p>
          <a:p>
            <a:r>
              <a:rPr lang="ru-RU" dirty="0"/>
              <a:t>п.Приладожское – 3 </a:t>
            </a:r>
          </a:p>
          <a:p>
            <a:r>
              <a:rPr lang="ru-RU" dirty="0"/>
              <a:t>п.Владимировка – 3</a:t>
            </a:r>
          </a:p>
          <a:p>
            <a:r>
              <a:rPr lang="ru-RU" dirty="0"/>
              <a:t>п.Яблоновка – 3</a:t>
            </a:r>
          </a:p>
          <a:p>
            <a:r>
              <a:rPr lang="ru-RU" dirty="0"/>
              <a:t>п.Красноармейское - 4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6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857365"/>
            <a:ext cx="8822214" cy="3500462"/>
          </a:xfrm>
        </p:spPr>
        <p:txBody>
          <a:bodyPr>
            <a:noAutofit/>
          </a:bodyPr>
          <a:lstStyle/>
          <a:p>
            <a:r>
              <a:rPr lang="ru-RU" sz="2800" dirty="0"/>
              <a:t>Д</a:t>
            </a:r>
            <a:r>
              <a:rPr lang="ru-RU" sz="2800" dirty="0" smtClean="0"/>
              <a:t>оходная часть  - </a:t>
            </a:r>
            <a:r>
              <a:rPr lang="ru-RU" sz="3200" dirty="0" smtClean="0"/>
              <a:t>2 </a:t>
            </a:r>
            <a:r>
              <a:rPr lang="ru-RU" sz="3200" dirty="0"/>
              <a:t>миллиарда 160 </a:t>
            </a:r>
            <a:r>
              <a:rPr lang="ru-RU" sz="3200" dirty="0" smtClean="0"/>
              <a:t>тыс.руб.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Жилищно-коммунальное </a:t>
            </a:r>
            <a:r>
              <a:rPr lang="ru-RU" sz="2800" dirty="0"/>
              <a:t>хозяйство – </a:t>
            </a:r>
            <a:r>
              <a:rPr lang="ru-RU" sz="3600" dirty="0" smtClean="0"/>
              <a:t>598 млн.руб.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Образование – </a:t>
            </a:r>
            <a:r>
              <a:rPr lang="ru-RU" sz="3600" dirty="0"/>
              <a:t>518 </a:t>
            </a:r>
            <a:r>
              <a:rPr lang="ru-RU" sz="3600" dirty="0" smtClean="0"/>
              <a:t>млн.руб</a:t>
            </a:r>
            <a:r>
              <a:rPr lang="ru-RU" sz="2800" dirty="0" smtClean="0"/>
              <a:t>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7224" y="500042"/>
            <a:ext cx="7772400" cy="100013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БЮДЖЕТ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МО </a:t>
            </a:r>
            <a:r>
              <a:rPr lang="ru-RU" sz="2800" b="1" dirty="0" err="1" smtClean="0">
                <a:solidFill>
                  <a:schemeClr val="tx1">
                    <a:lumMod val="95000"/>
                  </a:schemeClr>
                </a:solidFill>
              </a:rPr>
              <a:t>Приозерский</a:t>
            </a:r>
            <a:r>
              <a:rPr lang="ru-RU" sz="2800" b="1" dirty="0" smtClean="0">
                <a:solidFill>
                  <a:schemeClr val="tx1">
                    <a:lumMod val="95000"/>
                  </a:schemeClr>
                </a:solidFill>
              </a:rPr>
              <a:t> муниципальный район</a:t>
            </a:r>
            <a:endParaRPr lang="ru-RU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B0F0"/>
                </a:solidFill>
              </a:rPr>
              <a:t>Всего заключено 256 договоров:</a:t>
            </a:r>
          </a:p>
          <a:p>
            <a:r>
              <a:rPr lang="ru-RU" dirty="0"/>
              <a:t>- п.Портовое – 57</a:t>
            </a:r>
          </a:p>
          <a:p>
            <a:r>
              <a:rPr lang="ru-RU" dirty="0"/>
              <a:t>- п.Красноармейское – 54</a:t>
            </a:r>
          </a:p>
          <a:p>
            <a:r>
              <a:rPr lang="ru-RU" dirty="0"/>
              <a:t>- </a:t>
            </a:r>
            <a:r>
              <a:rPr lang="ru-RU" dirty="0" err="1"/>
              <a:t>п.Славянка</a:t>
            </a:r>
            <a:r>
              <a:rPr lang="ru-RU" dirty="0"/>
              <a:t> – 6</a:t>
            </a:r>
          </a:p>
          <a:p>
            <a:r>
              <a:rPr lang="ru-RU" dirty="0"/>
              <a:t>- </a:t>
            </a:r>
            <a:r>
              <a:rPr lang="ru-RU" dirty="0" err="1"/>
              <a:t>п.Гречухино</a:t>
            </a:r>
            <a:r>
              <a:rPr lang="ru-RU" dirty="0"/>
              <a:t> – 25</a:t>
            </a:r>
          </a:p>
          <a:p>
            <a:r>
              <a:rPr lang="ru-RU" dirty="0"/>
              <a:t>- п.Приладожское – 40</a:t>
            </a:r>
          </a:p>
          <a:p>
            <a:r>
              <a:rPr lang="ru-RU" dirty="0"/>
              <a:t>- п.Яблоновка – 27</a:t>
            </a:r>
          </a:p>
          <a:p>
            <a:r>
              <a:rPr lang="ru-RU" dirty="0"/>
              <a:t>- п.Громово – 29</a:t>
            </a:r>
          </a:p>
          <a:p>
            <a:r>
              <a:rPr lang="ru-RU" dirty="0"/>
              <a:t>- п.ст.Громово – 2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B0F0"/>
                </a:solidFill>
              </a:rPr>
              <a:t>ИТОГО на сумму </a:t>
            </a:r>
            <a:r>
              <a:rPr lang="ru-RU" sz="4000" b="1" dirty="0">
                <a:solidFill>
                  <a:srgbClr val="00B0F0"/>
                </a:solidFill>
              </a:rPr>
              <a:t>134 тыс.720 </a:t>
            </a:r>
            <a:r>
              <a:rPr lang="ru-RU" b="1" dirty="0" smtClean="0">
                <a:solidFill>
                  <a:srgbClr val="00B0F0"/>
                </a:solidFill>
              </a:rPr>
              <a:t>рублей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15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352928" cy="18263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Организация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благоустройства </a:t>
            </a:r>
            <a:r>
              <a:rPr lang="ru-RU" dirty="0">
                <a:effectLst/>
              </a:rPr>
              <a:t>и озеленение</a:t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890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60648"/>
            <a:ext cx="8856984" cy="6264696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косметический </a:t>
            </a:r>
            <a:r>
              <a:rPr lang="ru-RU" sz="2400" dirty="0"/>
              <a:t>ремонт всех мемориальных объектов воинских захоронений на территории поселения</a:t>
            </a:r>
          </a:p>
          <a:p>
            <a:r>
              <a:rPr lang="ru-RU" sz="2400" dirty="0" smtClean="0"/>
              <a:t>изготовлена </a:t>
            </a:r>
            <a:r>
              <a:rPr lang="ru-RU" sz="2400" dirty="0"/>
              <a:t>мемориальная плита – </a:t>
            </a:r>
            <a:r>
              <a:rPr lang="ru-RU" sz="2800" b="1" dirty="0">
                <a:solidFill>
                  <a:srgbClr val="00B0F0"/>
                </a:solidFill>
              </a:rPr>
              <a:t>29 тыс. 088 рублей</a:t>
            </a:r>
            <a:endParaRPr lang="ru-RU" sz="2400" b="1" dirty="0">
              <a:solidFill>
                <a:srgbClr val="00B0F0"/>
              </a:solidFill>
            </a:endParaRPr>
          </a:p>
          <a:p>
            <a:r>
              <a:rPr lang="ru-RU" sz="2400" dirty="0" smtClean="0"/>
              <a:t>оформлен </a:t>
            </a:r>
            <a:r>
              <a:rPr lang="ru-RU" sz="2400" dirty="0"/>
              <a:t>сквер у магазина п.ст.Громово – </a:t>
            </a:r>
            <a:r>
              <a:rPr lang="ru-RU" sz="2800" b="1" dirty="0">
                <a:solidFill>
                  <a:srgbClr val="00B0F0"/>
                </a:solidFill>
              </a:rPr>
              <a:t>31 тыс. 400 руб.</a:t>
            </a:r>
          </a:p>
          <a:p>
            <a:r>
              <a:rPr lang="ru-RU" sz="2400" dirty="0" smtClean="0"/>
              <a:t>оборудована </a:t>
            </a:r>
            <a:r>
              <a:rPr lang="ru-RU" sz="2400" dirty="0"/>
              <a:t>торговая площадка для уличной торговли в п.ст.Громово – </a:t>
            </a:r>
            <a:r>
              <a:rPr lang="ru-RU" sz="2800" b="1" dirty="0">
                <a:solidFill>
                  <a:srgbClr val="00B0F0"/>
                </a:solidFill>
              </a:rPr>
              <a:t>35 тыс. руб</a:t>
            </a:r>
            <a:r>
              <a:rPr lang="ru-RU" sz="2400" dirty="0">
                <a:solidFill>
                  <a:srgbClr val="00B0F0"/>
                </a:solidFill>
              </a:rPr>
              <a:t>.</a:t>
            </a:r>
          </a:p>
          <a:p>
            <a:r>
              <a:rPr lang="ru-RU" sz="2400" dirty="0" smtClean="0"/>
              <a:t>установлено </a:t>
            </a:r>
            <a:r>
              <a:rPr lang="ru-RU" sz="2400" dirty="0"/>
              <a:t>–2  скамейки в п.ст.Громово – </a:t>
            </a:r>
            <a:r>
              <a:rPr lang="ru-RU" sz="2800" b="1" dirty="0">
                <a:solidFill>
                  <a:srgbClr val="00B0F0"/>
                </a:solidFill>
              </a:rPr>
              <a:t>13 </a:t>
            </a:r>
            <a:r>
              <a:rPr lang="ru-RU" sz="2800" b="1" dirty="0" err="1">
                <a:solidFill>
                  <a:srgbClr val="00B0F0"/>
                </a:solidFill>
              </a:rPr>
              <a:t>тыс.руб</a:t>
            </a:r>
            <a:r>
              <a:rPr lang="ru-RU" sz="2400" dirty="0">
                <a:solidFill>
                  <a:srgbClr val="00B0F0"/>
                </a:solidFill>
              </a:rPr>
              <a:t>.</a:t>
            </a:r>
          </a:p>
          <a:p>
            <a:r>
              <a:rPr lang="ru-RU" sz="2400" dirty="0" smtClean="0"/>
              <a:t>установлено </a:t>
            </a:r>
            <a:r>
              <a:rPr lang="ru-RU" sz="2400" dirty="0"/>
              <a:t>металлическое ограждение у жилых домов  в п.ст.Громово – </a:t>
            </a:r>
            <a:r>
              <a:rPr lang="ru-RU" sz="2800" b="1" dirty="0">
                <a:solidFill>
                  <a:srgbClr val="00B0F0"/>
                </a:solidFill>
              </a:rPr>
              <a:t>140 тыс. руб.</a:t>
            </a:r>
          </a:p>
          <a:p>
            <a:r>
              <a:rPr lang="ru-RU" sz="2400" dirty="0" smtClean="0"/>
              <a:t>приобретены </a:t>
            </a:r>
            <a:r>
              <a:rPr lang="ru-RU" sz="2400" dirty="0"/>
              <a:t>3 карусели (п.Громово, п.ст.Громово,, п.Владимировка</a:t>
            </a:r>
            <a:r>
              <a:rPr lang="ru-RU" sz="2400" dirty="0" smtClean="0"/>
              <a:t>),–  </a:t>
            </a:r>
            <a:r>
              <a:rPr lang="ru-RU" sz="2800" b="1" dirty="0">
                <a:solidFill>
                  <a:srgbClr val="00B0F0"/>
                </a:solidFill>
              </a:rPr>
              <a:t>99 тыс. 999 руб</a:t>
            </a:r>
            <a:r>
              <a:rPr lang="ru-RU" sz="2800" b="1" dirty="0" smtClean="0">
                <a:solidFill>
                  <a:srgbClr val="00B0F0"/>
                </a:solidFill>
              </a:rPr>
              <a:t>.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67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712968" cy="640871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- к домам для устройства цветочных клумб завезена плодородная земля</a:t>
            </a:r>
          </a:p>
          <a:p>
            <a:r>
              <a:rPr lang="ru-RU" dirty="0"/>
              <a:t>- закупался посадочный материал для клумб – </a:t>
            </a:r>
            <a:r>
              <a:rPr lang="ru-RU" b="1" dirty="0">
                <a:solidFill>
                  <a:srgbClr val="00B0F0"/>
                </a:solidFill>
              </a:rPr>
              <a:t>17 тыс. 400 рублей</a:t>
            </a:r>
          </a:p>
          <a:p>
            <a:r>
              <a:rPr lang="ru-RU" dirty="0"/>
              <a:t>- регулярно проводилось </a:t>
            </a:r>
            <a:r>
              <a:rPr lang="ru-RU" dirty="0" err="1"/>
              <a:t>окашивание</a:t>
            </a:r>
            <a:r>
              <a:rPr lang="ru-RU" dirty="0"/>
              <a:t> придомовых территорий жилого </a:t>
            </a:r>
            <a:r>
              <a:rPr lang="ru-RU" dirty="0" smtClean="0"/>
              <a:t>фонда</a:t>
            </a:r>
          </a:p>
          <a:p>
            <a:r>
              <a:rPr lang="ru-RU" dirty="0" smtClean="0"/>
              <a:t>проводился </a:t>
            </a:r>
            <a:r>
              <a:rPr lang="ru-RU" dirty="0"/>
              <a:t>сбор мусора вдоль дорог</a:t>
            </a:r>
          </a:p>
          <a:p>
            <a:r>
              <a:rPr lang="ru-RU" dirty="0" smtClean="0"/>
              <a:t>в </a:t>
            </a:r>
            <a:r>
              <a:rPr lang="ru-RU" dirty="0"/>
              <a:t>течение года проводился отлов бродячих собак – </a:t>
            </a:r>
            <a:r>
              <a:rPr lang="ru-RU" b="1" dirty="0">
                <a:solidFill>
                  <a:srgbClr val="00B0F0"/>
                </a:solidFill>
              </a:rPr>
              <a:t>70 тыс. 725 рублей</a:t>
            </a:r>
          </a:p>
          <a:p>
            <a:r>
              <a:rPr lang="ru-RU" dirty="0" smtClean="0"/>
              <a:t>с </a:t>
            </a:r>
            <a:r>
              <a:rPr lang="ru-RU" dirty="0"/>
              <a:t>помощью инвестора отремонтирована </a:t>
            </a:r>
            <a:r>
              <a:rPr lang="ru-RU" dirty="0" err="1"/>
              <a:t>внутрипоселковая</a:t>
            </a:r>
            <a:r>
              <a:rPr lang="ru-RU" dirty="0"/>
              <a:t> дорога в п.Красноармейское. Отсев выделил депутат </a:t>
            </a:r>
            <a:r>
              <a:rPr lang="ru-RU" dirty="0" err="1"/>
              <a:t>ЗАКСа</a:t>
            </a:r>
            <a:r>
              <a:rPr lang="ru-RU" dirty="0"/>
              <a:t> </a:t>
            </a:r>
            <a:r>
              <a:rPr lang="ru-RU" b="1" dirty="0" err="1"/>
              <a:t>Кострица</a:t>
            </a:r>
            <a:r>
              <a:rPr lang="ru-RU" b="1" dirty="0"/>
              <a:t> В.М.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699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при администрации поселения работала трудовая бригада несовершеннолетней молодежи по договору ГУ Центром занятости населения. Были выполнены работы по благоустройству, покраске детских площадок, прополка и полив цветочных клумб, уборка территорий </a:t>
            </a:r>
            <a:r>
              <a:rPr lang="ru-RU" dirty="0" smtClean="0"/>
              <a:t>поселков - </a:t>
            </a:r>
            <a:r>
              <a:rPr lang="ru-RU" b="1" dirty="0">
                <a:solidFill>
                  <a:srgbClr val="00B0F0"/>
                </a:solidFill>
              </a:rPr>
              <a:t>59 тыс. 685 руб.</a:t>
            </a:r>
          </a:p>
          <a:p>
            <a:r>
              <a:rPr lang="ru-RU" dirty="0" smtClean="0"/>
              <a:t>проводилась </a:t>
            </a:r>
            <a:r>
              <a:rPr lang="ru-RU" dirty="0"/>
              <a:t>расчистка дорог и проездов от снега в зимнее время в населенных пунктах. Заключались договора с частными лицами, имеющие специальную технику для расчистки. На эти цели выделено – </a:t>
            </a:r>
            <a:r>
              <a:rPr lang="ru-RU" sz="3500" b="1" dirty="0" smtClean="0">
                <a:solidFill>
                  <a:srgbClr val="00B0F0"/>
                </a:solidFill>
              </a:rPr>
              <a:t>80 880 </a:t>
            </a:r>
            <a:r>
              <a:rPr lang="ru-RU" sz="3500" b="1" dirty="0" smtClean="0">
                <a:solidFill>
                  <a:srgbClr val="00B0F0"/>
                </a:solidFill>
              </a:rPr>
              <a:t>тыс. руб.</a:t>
            </a:r>
            <a:endParaRPr lang="ru-RU" b="1" dirty="0">
              <a:solidFill>
                <a:srgbClr val="00B0F0"/>
              </a:solidFill>
            </a:endParaRPr>
          </a:p>
          <a:p>
            <a:r>
              <a:rPr lang="ru-RU" dirty="0" smtClean="0"/>
              <a:t>были </a:t>
            </a:r>
            <a:r>
              <a:rPr lang="ru-RU" dirty="0"/>
              <a:t>приобретены новогодние украшения, елочные игрушки – </a:t>
            </a:r>
            <a:r>
              <a:rPr lang="ru-RU" b="1" dirty="0">
                <a:solidFill>
                  <a:srgbClr val="00B0F0"/>
                </a:solidFill>
              </a:rPr>
              <a:t>7 тыс. руб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231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701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00B0F0"/>
                </a:solidFill>
              </a:rPr>
              <a:t>На территории Громовского сельского поселения имеется 3 муниципальных кладбища.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проводилась </a:t>
            </a:r>
            <a:r>
              <a:rPr lang="ru-RU" dirty="0"/>
              <a:t>уборка кладбищ</a:t>
            </a:r>
          </a:p>
          <a:p>
            <a:r>
              <a:rPr lang="ru-RU" dirty="0"/>
              <a:t>ведется выдача разрешений на захоронение</a:t>
            </a:r>
          </a:p>
          <a:p>
            <a:r>
              <a:rPr lang="ru-RU" dirty="0"/>
              <a:t>ведется работа по оформлению права собственности на земельные участки, занимаемые кладбищами (все это произойдет только после утверждения генерального </a:t>
            </a:r>
            <a:r>
              <a:rPr lang="ru-RU" dirty="0" smtClean="0"/>
              <a:t>плана)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828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08912" cy="18263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/>
              </a:rPr>
              <a:t>Организация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уличного </a:t>
            </a:r>
            <a:r>
              <a:rPr lang="ru-RU" dirty="0">
                <a:effectLst/>
              </a:rPr>
              <a:t>освещения</a:t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71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F0"/>
                </a:solidFill>
              </a:rPr>
              <a:t>израсходовано 46 тыс. 168 рублей</a:t>
            </a:r>
            <a:r>
              <a:rPr lang="ru-RU" dirty="0">
                <a:solidFill>
                  <a:srgbClr val="00B0F0"/>
                </a:solidFill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28945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заменены </a:t>
            </a:r>
            <a:r>
              <a:rPr lang="ru-RU" dirty="0"/>
              <a:t>светильники, лампы в п.Приладожское, п.Портовое, п.Громово, </a:t>
            </a:r>
            <a:r>
              <a:rPr lang="ru-RU" dirty="0" smtClean="0"/>
              <a:t>п.ст.Громово</a:t>
            </a:r>
          </a:p>
          <a:p>
            <a:r>
              <a:rPr lang="ru-RU" dirty="0" smtClean="0"/>
              <a:t>оплата </a:t>
            </a:r>
            <a:r>
              <a:rPr lang="ru-RU" dirty="0"/>
              <a:t>за потребленную электроэнергию по уличному освещению населенных пунктов  осуществляется из средств местного бюджета, затрачено в сумме – </a:t>
            </a:r>
            <a:r>
              <a:rPr lang="ru-RU" b="1" dirty="0">
                <a:solidFill>
                  <a:srgbClr val="00B0F0"/>
                </a:solidFill>
              </a:rPr>
              <a:t>127 тыс. руб</a:t>
            </a:r>
            <a:r>
              <a:rPr lang="ru-RU" b="1" dirty="0" smtClean="0">
                <a:solidFill>
                  <a:srgbClr val="00B0F0"/>
                </a:solidFill>
              </a:rPr>
              <a:t>.</a:t>
            </a:r>
          </a:p>
          <a:p>
            <a:r>
              <a:rPr lang="ru-RU" dirty="0" smtClean="0"/>
              <a:t>установлена </a:t>
            </a:r>
            <a:r>
              <a:rPr lang="ru-RU" dirty="0"/>
              <a:t>секция искусственных дорожных неровностей у Красноармейской ООШ на сумму – </a:t>
            </a:r>
            <a:r>
              <a:rPr lang="ru-RU" b="1" dirty="0">
                <a:solidFill>
                  <a:srgbClr val="00B0F0"/>
                </a:solidFill>
              </a:rPr>
              <a:t>99 тыс. 924 </a:t>
            </a:r>
            <a:r>
              <a:rPr lang="ru-RU" b="1" dirty="0" smtClean="0">
                <a:solidFill>
                  <a:srgbClr val="00B0F0"/>
                </a:solidFill>
              </a:rPr>
              <a:t>рубля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976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484784"/>
            <a:ext cx="6629400" cy="1826363"/>
          </a:xfrm>
        </p:spPr>
        <p:txBody>
          <a:bodyPr/>
          <a:lstStyle/>
          <a:p>
            <a:pPr algn="ctr"/>
            <a:r>
              <a:rPr lang="ru-RU" dirty="0">
                <a:effectLst/>
              </a:rPr>
              <a:t>Работа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с </a:t>
            </a:r>
            <a:r>
              <a:rPr lang="ru-RU" dirty="0">
                <a:effectLst/>
              </a:rPr>
              <a:t>ветеранами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964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ЗАО </a:t>
            </a:r>
            <a:r>
              <a:rPr lang="ru-RU" sz="3600" b="1" dirty="0"/>
              <a:t>«</a:t>
            </a:r>
            <a:r>
              <a:rPr lang="ru-RU" sz="3600" b="1" dirty="0" err="1"/>
              <a:t>Интерсолар</a:t>
            </a:r>
            <a:r>
              <a:rPr lang="ru-RU" sz="3600" b="1" dirty="0"/>
              <a:t>» </a:t>
            </a:r>
            <a:r>
              <a:rPr lang="ru-RU" sz="3600" dirty="0"/>
              <a:t>в количестве 78 </a:t>
            </a:r>
            <a:r>
              <a:rPr lang="ru-RU" sz="3600" dirty="0" smtClean="0"/>
              <a:t>м3</a:t>
            </a:r>
          </a:p>
          <a:p>
            <a:pPr marL="0" indent="0">
              <a:buNone/>
            </a:pPr>
            <a:endParaRPr lang="ru-RU" sz="3600" dirty="0" smtClean="0"/>
          </a:p>
          <a:p>
            <a:r>
              <a:rPr lang="ru-RU" sz="3600" dirty="0" smtClean="0"/>
              <a:t>ЗАО </a:t>
            </a:r>
            <a:r>
              <a:rPr lang="ru-RU" sz="3600" b="1" dirty="0" smtClean="0"/>
              <a:t>«</a:t>
            </a:r>
            <a:r>
              <a:rPr lang="ru-RU" sz="3600" b="1" dirty="0" err="1" smtClean="0"/>
              <a:t>Приозерская</a:t>
            </a:r>
            <a:r>
              <a:rPr lang="ru-RU" sz="3600" b="1" dirty="0" smtClean="0"/>
              <a:t> </a:t>
            </a:r>
            <a:r>
              <a:rPr lang="ru-RU" sz="3600" b="1" dirty="0"/>
              <a:t>лесная </a:t>
            </a:r>
            <a:r>
              <a:rPr lang="ru-RU" sz="3600" b="1" dirty="0" smtClean="0"/>
              <a:t>компания» </a:t>
            </a:r>
            <a:r>
              <a:rPr lang="ru-RU" sz="3600" dirty="0"/>
              <a:t>– всего 150 м3, бесплатно – 30 м3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71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916832"/>
            <a:ext cx="6629400" cy="1826363"/>
          </a:xfrm>
        </p:spPr>
        <p:txBody>
          <a:bodyPr/>
          <a:lstStyle/>
          <a:p>
            <a:pPr algn="ctr"/>
            <a:r>
              <a:rPr lang="ru-RU" sz="7200" dirty="0" smtClean="0"/>
              <a:t>Население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41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/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Основные </a:t>
            </a:r>
            <a:r>
              <a:rPr lang="ru-RU" b="1" dirty="0">
                <a:solidFill>
                  <a:srgbClr val="00B0F0"/>
                </a:solidFill>
              </a:rPr>
              <a:t>задачи </a:t>
            </a:r>
            <a:r>
              <a:rPr lang="ru-RU" b="1" dirty="0" smtClean="0">
                <a:solidFill>
                  <a:srgbClr val="00B0F0"/>
                </a:solidFill>
              </a:rPr>
              <a:t/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на </a:t>
            </a:r>
            <a:r>
              <a:rPr lang="ru-RU" b="1" dirty="0">
                <a:solidFill>
                  <a:srgbClr val="00B0F0"/>
                </a:solidFill>
              </a:rPr>
              <a:t>2012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/>
              <a:t>Продолжение выполнение мероприятий в модернизации коммунального комплекса в части тепло-, водоотведения</a:t>
            </a:r>
          </a:p>
          <a:p>
            <a:pPr lvl="0"/>
            <a:r>
              <a:rPr lang="ru-RU" dirty="0"/>
              <a:t>Участие в программе «Социальное развитие села»</a:t>
            </a:r>
          </a:p>
          <a:p>
            <a:pPr lvl="0"/>
            <a:r>
              <a:rPr lang="ru-RU" dirty="0"/>
              <a:t>Утверждение генерального плана поселения</a:t>
            </a:r>
          </a:p>
          <a:p>
            <a:pPr lvl="0"/>
            <a:r>
              <a:rPr lang="ru-RU" dirty="0"/>
              <a:t>Реализация Федерального закона РФ №261-ФЗ от 23 ноября 2009 года "Об энергосбережении и о повышении энергетической эффективности и о внесении изменений в отдельные законодательные акты Российской Федерации 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997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184576"/>
          </a:xfrm>
        </p:spPr>
        <p:txBody>
          <a:bodyPr>
            <a:normAutofit fontScale="92500"/>
          </a:bodyPr>
          <a:lstStyle/>
          <a:p>
            <a:pPr lvl="0"/>
            <a:r>
              <a:rPr lang="ru-RU" dirty="0"/>
              <a:t>Реализация Федерального закона Российской Федерации от 8 мая 2010 года N 83-ФЗ "О внесении изменений в отдельные законодательные акты Российской Федерации в связи с совершенствованием правового положения государственных (муниципальных) учреждений"</a:t>
            </a:r>
          </a:p>
          <a:p>
            <a:pPr lvl="0"/>
            <a:r>
              <a:rPr lang="ru-RU" dirty="0"/>
              <a:t>Выполнение мероприятий по благоустройству территории с привлечением собственников, пользователей, и арендаторов земельных участков.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038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712968" cy="4525963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Ремонт </a:t>
            </a:r>
            <a:r>
              <a:rPr lang="ru-RU" dirty="0" err="1"/>
              <a:t>внутрипоселковых</a:t>
            </a:r>
            <a:r>
              <a:rPr lang="ru-RU" dirty="0"/>
              <a:t> дорог</a:t>
            </a:r>
          </a:p>
          <a:p>
            <a:pPr lvl="0"/>
            <a:r>
              <a:rPr lang="ru-RU" dirty="0"/>
              <a:t>Работа по освещению улиц в п.Красноармейское</a:t>
            </a:r>
          </a:p>
          <a:p>
            <a:pPr lvl="0"/>
            <a:r>
              <a:rPr lang="ru-RU" dirty="0"/>
              <a:t>Установка площадки по сбору ТБО в п.Громово</a:t>
            </a:r>
          </a:p>
        </p:txBody>
      </p:sp>
    </p:spTree>
    <p:extLst>
      <p:ext uri="{BB962C8B-B14F-4D97-AF65-F5344CB8AC3E}">
        <p14:creationId xmlns:p14="http://schemas.microsoft.com/office/powerpoint/2010/main" val="668485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7200" b="1" dirty="0" smtClean="0">
                <a:solidFill>
                  <a:srgbClr val="00B0F0"/>
                </a:solidFill>
              </a:rPr>
              <a:t>4</a:t>
            </a:r>
            <a:r>
              <a:rPr lang="ru-RU" sz="4000" b="1" dirty="0" smtClean="0">
                <a:solidFill>
                  <a:srgbClr val="00B0F0"/>
                </a:solidFill>
              </a:rPr>
              <a:t> </a:t>
            </a:r>
            <a:r>
              <a:rPr lang="ru-RU" sz="4000" b="1" dirty="0">
                <a:solidFill>
                  <a:srgbClr val="00B0F0"/>
                </a:solidFill>
              </a:rPr>
              <a:t>марта 2012 года </a:t>
            </a:r>
            <a:endParaRPr lang="ru-RU" sz="4000" b="1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ru-RU" sz="4000" b="1" dirty="0" smtClean="0"/>
              <a:t>состоятся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B0F0"/>
                </a:solidFill>
              </a:rPr>
              <a:t>Выборы</a:t>
            </a:r>
            <a:r>
              <a:rPr lang="ru-RU" sz="4800" b="1" dirty="0" smtClean="0"/>
              <a:t> </a:t>
            </a:r>
          </a:p>
          <a:p>
            <a:pPr marL="0" indent="0" algn="ctr">
              <a:buNone/>
            </a:pPr>
            <a:r>
              <a:rPr lang="ru-RU" sz="4000" b="1" dirty="0" smtClean="0"/>
              <a:t>Президента </a:t>
            </a:r>
            <a:r>
              <a:rPr lang="ru-RU" sz="4000" b="1" dirty="0"/>
              <a:t>Российской </a:t>
            </a:r>
            <a:r>
              <a:rPr lang="ru-RU" sz="4000" b="1" dirty="0" smtClean="0"/>
              <a:t>Федерации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179154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2" y="0"/>
            <a:ext cx="9168002" cy="6876002"/>
          </a:xfrm>
        </p:spPr>
      </p:pic>
    </p:spTree>
    <p:extLst>
      <p:ext uri="{BB962C8B-B14F-4D97-AF65-F5344CB8AC3E}">
        <p14:creationId xmlns:p14="http://schemas.microsoft.com/office/powerpoint/2010/main" val="2554908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1" y="0"/>
            <a:ext cx="9240011" cy="6856841"/>
          </a:xfrm>
        </p:spPr>
      </p:pic>
    </p:spTree>
    <p:extLst>
      <p:ext uri="{BB962C8B-B14F-4D97-AF65-F5344CB8AC3E}">
        <p14:creationId xmlns:p14="http://schemas.microsoft.com/office/powerpoint/2010/main" val="3994574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00" y="0"/>
            <a:ext cx="9269900" cy="6871798"/>
          </a:xfrm>
        </p:spPr>
      </p:pic>
    </p:spTree>
    <p:extLst>
      <p:ext uri="{BB962C8B-B14F-4D97-AF65-F5344CB8AC3E}">
        <p14:creationId xmlns:p14="http://schemas.microsoft.com/office/powerpoint/2010/main" val="28674234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" y="0"/>
            <a:ext cx="9130685" cy="6813376"/>
          </a:xfrm>
        </p:spPr>
      </p:pic>
    </p:spTree>
    <p:extLst>
      <p:ext uri="{BB962C8B-B14F-4D97-AF65-F5344CB8AC3E}">
        <p14:creationId xmlns:p14="http://schemas.microsoft.com/office/powerpoint/2010/main" val="3253573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6" y="0"/>
            <a:ext cx="9162397" cy="6871798"/>
          </a:xfrm>
        </p:spPr>
      </p:pic>
    </p:spTree>
    <p:extLst>
      <p:ext uri="{BB962C8B-B14F-4D97-AF65-F5344CB8AC3E}">
        <p14:creationId xmlns:p14="http://schemas.microsoft.com/office/powerpoint/2010/main" val="16274057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09"/>
            <a:ext cx="9144001" cy="6858001"/>
          </a:xfrm>
        </p:spPr>
      </p:pic>
    </p:spTree>
    <p:extLst>
      <p:ext uri="{BB962C8B-B14F-4D97-AF65-F5344CB8AC3E}">
        <p14:creationId xmlns:p14="http://schemas.microsoft.com/office/powerpoint/2010/main" val="43576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214950"/>
            <a:ext cx="7772400" cy="714380"/>
          </a:xfrm>
        </p:spPr>
        <p:txBody>
          <a:bodyPr>
            <a:normAutofit/>
          </a:bodyPr>
          <a:lstStyle/>
          <a:p>
            <a:r>
              <a:rPr lang="ru-RU" dirty="0" smtClean="0"/>
              <a:t>Проживает      2 685 человек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58" y="357166"/>
            <a:ext cx="8137555" cy="471490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12 населенных пунктов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1. п.ст.Громово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2. п.Громово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3. п.Владимировка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4. п.Красноармейское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5. п.Портовое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6. п.Яблоновка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7. п.Приладожское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8. п.Черемухино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9. п.Славянка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10. п.Соловьево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11. п.Новинка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12. п.Гречухино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534" y="592076"/>
            <a:ext cx="7470870" cy="5904654"/>
          </a:xfrm>
        </p:spPr>
      </p:pic>
    </p:spTree>
    <p:extLst>
      <p:ext uri="{BB962C8B-B14F-4D97-AF65-F5344CB8AC3E}">
        <p14:creationId xmlns:p14="http://schemas.microsoft.com/office/powerpoint/2010/main" val="32690876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43" y="44624"/>
            <a:ext cx="9632200" cy="6984776"/>
          </a:xfrm>
        </p:spPr>
      </p:pic>
    </p:spTree>
    <p:extLst>
      <p:ext uri="{BB962C8B-B14F-4D97-AF65-F5344CB8AC3E}">
        <p14:creationId xmlns:p14="http://schemas.microsoft.com/office/powerpoint/2010/main" val="3049152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38" y="0"/>
            <a:ext cx="9243160" cy="6858000"/>
          </a:xfrm>
        </p:spPr>
      </p:pic>
    </p:spTree>
    <p:extLst>
      <p:ext uri="{BB962C8B-B14F-4D97-AF65-F5344CB8AC3E}">
        <p14:creationId xmlns:p14="http://schemas.microsoft.com/office/powerpoint/2010/main" val="2283312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956"/>
            <a:ext cx="9106168" cy="4773120"/>
          </a:xfrm>
        </p:spPr>
      </p:pic>
    </p:spTree>
    <p:extLst>
      <p:ext uri="{BB962C8B-B14F-4D97-AF65-F5344CB8AC3E}">
        <p14:creationId xmlns:p14="http://schemas.microsoft.com/office/powerpoint/2010/main" val="1976247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13376"/>
          </a:xfrm>
        </p:spPr>
      </p:pic>
    </p:spTree>
    <p:extLst>
      <p:ext uri="{BB962C8B-B14F-4D97-AF65-F5344CB8AC3E}">
        <p14:creationId xmlns:p14="http://schemas.microsoft.com/office/powerpoint/2010/main" val="25096931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102" cy="7029400"/>
          </a:xfrm>
        </p:spPr>
      </p:pic>
    </p:spTree>
    <p:extLst>
      <p:ext uri="{BB962C8B-B14F-4D97-AF65-F5344CB8AC3E}">
        <p14:creationId xmlns:p14="http://schemas.microsoft.com/office/powerpoint/2010/main" val="39352185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39" y="34356"/>
            <a:ext cx="9485467" cy="6823644"/>
          </a:xfrm>
        </p:spPr>
      </p:pic>
    </p:spTree>
    <p:extLst>
      <p:ext uri="{BB962C8B-B14F-4D97-AF65-F5344CB8AC3E}">
        <p14:creationId xmlns:p14="http://schemas.microsoft.com/office/powerpoint/2010/main" val="13161062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77"/>
            <a:ext cx="9144000" cy="7030095"/>
          </a:xfrm>
        </p:spPr>
      </p:pic>
    </p:spTree>
    <p:extLst>
      <p:ext uri="{BB962C8B-B14F-4D97-AF65-F5344CB8AC3E}">
        <p14:creationId xmlns:p14="http://schemas.microsoft.com/office/powerpoint/2010/main" val="6725716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2519"/>
            <a:ext cx="9180512" cy="7422543"/>
          </a:xfrm>
        </p:spPr>
      </p:pic>
    </p:spTree>
    <p:extLst>
      <p:ext uri="{BB962C8B-B14F-4D97-AF65-F5344CB8AC3E}">
        <p14:creationId xmlns:p14="http://schemas.microsoft.com/office/powerpoint/2010/main" val="4230692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05133"/>
          </a:xfrm>
        </p:spPr>
      </p:pic>
    </p:spTree>
    <p:extLst>
      <p:ext uri="{BB962C8B-B14F-4D97-AF65-F5344CB8AC3E}">
        <p14:creationId xmlns:p14="http://schemas.microsoft.com/office/powerpoint/2010/main" val="2175866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4" y="142853"/>
            <a:ext cx="8786874" cy="6500857"/>
          </a:xfrm>
        </p:spPr>
        <p:txBody>
          <a:bodyPr>
            <a:normAutofit fontScale="92500" lnSpcReduction="20000"/>
          </a:bodyPr>
          <a:lstStyle/>
          <a:p>
            <a:endParaRPr lang="ru-RU" sz="2600" b="1" dirty="0" smtClean="0">
              <a:solidFill>
                <a:schemeClr val="tx1"/>
              </a:solidFill>
            </a:endParaRPr>
          </a:p>
          <a:p>
            <a:endParaRPr lang="ru-RU" sz="2600" b="1" dirty="0" smtClean="0">
              <a:solidFill>
                <a:schemeClr val="tx1"/>
              </a:solidFill>
            </a:endParaRPr>
          </a:p>
          <a:p>
            <a:r>
              <a:rPr lang="ru-RU" sz="2600" b="1" dirty="0" smtClean="0">
                <a:solidFill>
                  <a:schemeClr val="tx1"/>
                </a:solidFill>
              </a:rPr>
              <a:t>- </a:t>
            </a:r>
            <a:r>
              <a:rPr lang="ru-RU" sz="2600" b="1" dirty="0">
                <a:solidFill>
                  <a:schemeClr val="tx1"/>
                </a:solidFill>
              </a:rPr>
              <a:t>участников </a:t>
            </a:r>
            <a:r>
              <a:rPr lang="ru-RU" sz="2600" b="1" dirty="0" smtClean="0">
                <a:solidFill>
                  <a:schemeClr val="tx1"/>
                </a:solidFill>
              </a:rPr>
              <a:t>ВОВ– </a:t>
            </a:r>
            <a:r>
              <a:rPr lang="ru-RU" sz="4000" b="1" dirty="0">
                <a:solidFill>
                  <a:srgbClr val="00B0F0"/>
                </a:solidFill>
              </a:rPr>
              <a:t>4</a:t>
            </a:r>
            <a:r>
              <a:rPr lang="ru-RU" sz="2600" b="1" dirty="0">
                <a:solidFill>
                  <a:schemeClr val="tx1"/>
                </a:solidFill>
              </a:rPr>
              <a:t> человека</a:t>
            </a:r>
          </a:p>
          <a:p>
            <a:pPr>
              <a:buFontTx/>
              <a:buChar char="-"/>
            </a:pPr>
            <a:r>
              <a:rPr lang="ru-RU" sz="2600" b="1" dirty="0" smtClean="0">
                <a:solidFill>
                  <a:schemeClr val="tx1"/>
                </a:solidFill>
              </a:rPr>
              <a:t>участников </a:t>
            </a:r>
            <a:r>
              <a:rPr lang="ru-RU" sz="2600" b="1" dirty="0">
                <a:solidFill>
                  <a:schemeClr val="tx1"/>
                </a:solidFill>
              </a:rPr>
              <a:t>боевых действий в Афганистане, Чечне и </a:t>
            </a:r>
            <a:r>
              <a:rPr lang="ru-RU" sz="2600" b="1" dirty="0" err="1" smtClean="0">
                <a:solidFill>
                  <a:schemeClr val="tx1"/>
                </a:solidFill>
              </a:rPr>
              <a:t>Северо-Кавказском</a:t>
            </a:r>
            <a:r>
              <a:rPr lang="ru-RU" sz="2600" b="1" dirty="0" smtClean="0">
                <a:solidFill>
                  <a:schemeClr val="tx1"/>
                </a:solidFill>
              </a:rPr>
              <a:t> </a:t>
            </a:r>
            <a:r>
              <a:rPr lang="ru-RU" sz="2600" b="1" dirty="0">
                <a:solidFill>
                  <a:schemeClr val="tx1"/>
                </a:solidFill>
              </a:rPr>
              <a:t>регионе – </a:t>
            </a:r>
            <a:r>
              <a:rPr lang="ru-RU" sz="4000" b="1" dirty="0">
                <a:solidFill>
                  <a:srgbClr val="00B0F0"/>
                </a:solidFill>
              </a:rPr>
              <a:t>11</a:t>
            </a:r>
            <a:r>
              <a:rPr lang="ru-RU" sz="2600" b="1" dirty="0">
                <a:solidFill>
                  <a:schemeClr val="tx1"/>
                </a:solidFill>
              </a:rPr>
              <a:t> человек </a:t>
            </a:r>
            <a:endParaRPr lang="ru-RU" sz="26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600" b="1" dirty="0" smtClean="0">
                <a:solidFill>
                  <a:schemeClr val="tx1"/>
                </a:solidFill>
              </a:rPr>
              <a:t>( </a:t>
            </a:r>
            <a:r>
              <a:rPr lang="ru-RU" sz="2600" b="1" dirty="0">
                <a:solidFill>
                  <a:schemeClr val="tx1"/>
                </a:solidFill>
              </a:rPr>
              <a:t>Афганистан – </a:t>
            </a:r>
            <a:r>
              <a:rPr lang="ru-RU" sz="4000" b="1" dirty="0">
                <a:solidFill>
                  <a:srgbClr val="00B0F0"/>
                </a:solidFill>
              </a:rPr>
              <a:t>5</a:t>
            </a:r>
            <a:r>
              <a:rPr lang="ru-RU" sz="2600" b="1" dirty="0">
                <a:solidFill>
                  <a:schemeClr val="tx1"/>
                </a:solidFill>
              </a:rPr>
              <a:t> человек, Абхазия, Грузия – </a:t>
            </a:r>
            <a:r>
              <a:rPr lang="ru-RU" sz="4000" b="1" dirty="0">
                <a:solidFill>
                  <a:srgbClr val="00B0F0"/>
                </a:solidFill>
              </a:rPr>
              <a:t>4</a:t>
            </a:r>
            <a:r>
              <a:rPr lang="ru-RU" sz="2600" b="1" dirty="0">
                <a:solidFill>
                  <a:schemeClr val="tx1"/>
                </a:solidFill>
              </a:rPr>
              <a:t> человека, Таджикистан – </a:t>
            </a:r>
            <a:r>
              <a:rPr lang="ru-RU" sz="4000" b="1" dirty="0">
                <a:solidFill>
                  <a:srgbClr val="00B0F0"/>
                </a:solidFill>
              </a:rPr>
              <a:t>2</a:t>
            </a: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2600" b="1" dirty="0">
                <a:solidFill>
                  <a:schemeClr val="tx1"/>
                </a:solidFill>
              </a:rPr>
              <a:t>человека)</a:t>
            </a:r>
          </a:p>
          <a:p>
            <a:r>
              <a:rPr lang="ru-RU" sz="2600" b="1" dirty="0">
                <a:solidFill>
                  <a:schemeClr val="tx1"/>
                </a:solidFill>
              </a:rPr>
              <a:t>- ветеранов трудового фронта – </a:t>
            </a:r>
            <a:r>
              <a:rPr lang="ru-RU" sz="4000" b="1" dirty="0">
                <a:solidFill>
                  <a:srgbClr val="00B0F0"/>
                </a:solidFill>
              </a:rPr>
              <a:t>44</a:t>
            </a:r>
            <a:r>
              <a:rPr lang="ru-RU" sz="2600" b="1" dirty="0">
                <a:solidFill>
                  <a:schemeClr val="tx1"/>
                </a:solidFill>
              </a:rPr>
              <a:t> человека</a:t>
            </a:r>
          </a:p>
          <a:p>
            <a:r>
              <a:rPr lang="ru-RU" sz="2600" b="1" dirty="0">
                <a:solidFill>
                  <a:schemeClr val="tx1"/>
                </a:solidFill>
              </a:rPr>
              <a:t>-пенсионеров – </a:t>
            </a:r>
            <a:r>
              <a:rPr lang="ru-RU" sz="4000" b="1" dirty="0">
                <a:solidFill>
                  <a:srgbClr val="00B0F0"/>
                </a:solidFill>
              </a:rPr>
              <a:t>725</a:t>
            </a:r>
            <a:r>
              <a:rPr lang="ru-RU" sz="2600" b="1" dirty="0">
                <a:solidFill>
                  <a:schemeClr val="tx1"/>
                </a:solidFill>
              </a:rPr>
              <a:t> человек</a:t>
            </a:r>
          </a:p>
          <a:p>
            <a:r>
              <a:rPr lang="ru-RU" sz="2600" b="1" dirty="0">
                <a:solidFill>
                  <a:schemeClr val="tx1"/>
                </a:solidFill>
              </a:rPr>
              <a:t>- детей – </a:t>
            </a:r>
            <a:r>
              <a:rPr lang="ru-RU" sz="4000" b="1" dirty="0">
                <a:solidFill>
                  <a:srgbClr val="00B0F0"/>
                </a:solidFill>
              </a:rPr>
              <a:t>446</a:t>
            </a:r>
            <a:r>
              <a:rPr lang="ru-RU" sz="2600" b="1" dirty="0">
                <a:solidFill>
                  <a:schemeClr val="tx1"/>
                </a:solidFill>
              </a:rPr>
              <a:t> человек</a:t>
            </a:r>
          </a:p>
          <a:p>
            <a:r>
              <a:rPr lang="ru-RU" sz="2600" b="1" dirty="0">
                <a:solidFill>
                  <a:schemeClr val="tx1"/>
                </a:solidFill>
              </a:rPr>
              <a:t>- многодетных семей –</a:t>
            </a:r>
            <a:r>
              <a:rPr lang="ru-RU" sz="4000" b="1" dirty="0">
                <a:solidFill>
                  <a:srgbClr val="00B0F0"/>
                </a:solidFill>
              </a:rPr>
              <a:t>4</a:t>
            </a:r>
            <a:r>
              <a:rPr lang="ru-RU" sz="2600" b="1" dirty="0">
                <a:solidFill>
                  <a:schemeClr val="tx1"/>
                </a:solidFill>
              </a:rPr>
              <a:t> – п.Громово, </a:t>
            </a:r>
            <a:r>
              <a:rPr lang="ru-RU" sz="4000" b="1" dirty="0">
                <a:solidFill>
                  <a:srgbClr val="00B0F0"/>
                </a:solidFill>
              </a:rPr>
              <a:t>1</a:t>
            </a:r>
            <a:r>
              <a:rPr lang="ru-RU" sz="2600" b="1" dirty="0">
                <a:solidFill>
                  <a:schemeClr val="tx1"/>
                </a:solidFill>
              </a:rPr>
              <a:t> – п.ст.Громово</a:t>
            </a:r>
          </a:p>
          <a:p>
            <a:pPr>
              <a:buFontTx/>
              <a:buChar char="-"/>
            </a:pPr>
            <a:r>
              <a:rPr lang="ru-RU" sz="2600" b="1" dirty="0" smtClean="0">
                <a:solidFill>
                  <a:schemeClr val="tx1"/>
                </a:solidFill>
              </a:rPr>
              <a:t>инвалидов </a:t>
            </a:r>
            <a:r>
              <a:rPr lang="ru-RU" sz="2600" b="1" dirty="0">
                <a:solidFill>
                  <a:schemeClr val="tx1"/>
                </a:solidFill>
              </a:rPr>
              <a:t>– </a:t>
            </a:r>
            <a:r>
              <a:rPr lang="ru-RU" sz="4300" b="1" dirty="0">
                <a:solidFill>
                  <a:srgbClr val="00B0F0"/>
                </a:solidFill>
              </a:rPr>
              <a:t>61</a:t>
            </a:r>
            <a:r>
              <a:rPr lang="ru-RU" sz="2600" b="1" dirty="0">
                <a:solidFill>
                  <a:schemeClr val="tx1"/>
                </a:solidFill>
              </a:rPr>
              <a:t> человек, из них </a:t>
            </a:r>
            <a:r>
              <a:rPr lang="ru-RU" sz="4300" b="1" dirty="0">
                <a:solidFill>
                  <a:srgbClr val="00B0F0"/>
                </a:solidFill>
              </a:rPr>
              <a:t>2</a:t>
            </a:r>
            <a:r>
              <a:rPr lang="ru-RU" sz="2600" b="1" dirty="0">
                <a:solidFill>
                  <a:schemeClr val="tx1"/>
                </a:solidFill>
              </a:rPr>
              <a:t> </a:t>
            </a:r>
            <a:r>
              <a:rPr lang="ru-RU" sz="2600" b="1" dirty="0" smtClean="0">
                <a:solidFill>
                  <a:schemeClr val="tx1"/>
                </a:solidFill>
              </a:rPr>
              <a:t>ребенка</a:t>
            </a:r>
          </a:p>
          <a:p>
            <a:pPr>
              <a:buFontTx/>
              <a:buChar char="-"/>
            </a:pPr>
            <a:endParaRPr lang="ru-RU" sz="2600" b="1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31" y="0"/>
            <a:ext cx="9180631" cy="6838527"/>
          </a:xfrm>
        </p:spPr>
      </p:pic>
    </p:spTree>
    <p:extLst>
      <p:ext uri="{BB962C8B-B14F-4D97-AF65-F5344CB8AC3E}">
        <p14:creationId xmlns:p14="http://schemas.microsoft.com/office/powerpoint/2010/main" val="2553061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304"/>
          </a:xfrm>
        </p:spPr>
      </p:pic>
    </p:spTree>
    <p:extLst>
      <p:ext uri="{BB962C8B-B14F-4D97-AF65-F5344CB8AC3E}">
        <p14:creationId xmlns:p14="http://schemas.microsoft.com/office/powerpoint/2010/main" val="29276534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973473"/>
          </a:xfrm>
        </p:spPr>
      </p:pic>
    </p:spTree>
    <p:extLst>
      <p:ext uri="{BB962C8B-B14F-4D97-AF65-F5344CB8AC3E}">
        <p14:creationId xmlns:p14="http://schemas.microsoft.com/office/powerpoint/2010/main" val="6936036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399" cy="7006431"/>
          </a:xfrm>
        </p:spPr>
      </p:pic>
    </p:spTree>
    <p:extLst>
      <p:ext uri="{BB962C8B-B14F-4D97-AF65-F5344CB8AC3E}">
        <p14:creationId xmlns:p14="http://schemas.microsoft.com/office/powerpoint/2010/main" val="2514795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428928" cy="6858000"/>
          </a:xfrm>
        </p:spPr>
      </p:pic>
    </p:spTree>
    <p:extLst>
      <p:ext uri="{BB962C8B-B14F-4D97-AF65-F5344CB8AC3E}">
        <p14:creationId xmlns:p14="http://schemas.microsoft.com/office/powerpoint/2010/main" val="14396052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8489" cy="6858000"/>
          </a:xfrm>
        </p:spPr>
      </p:pic>
    </p:spTree>
    <p:extLst>
      <p:ext uri="{BB962C8B-B14F-4D97-AF65-F5344CB8AC3E}">
        <p14:creationId xmlns:p14="http://schemas.microsoft.com/office/powerpoint/2010/main" val="1249999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0" y="-135946"/>
            <a:ext cx="9160950" cy="6993946"/>
          </a:xfrm>
        </p:spPr>
      </p:pic>
    </p:spTree>
    <p:extLst>
      <p:ext uri="{BB962C8B-B14F-4D97-AF65-F5344CB8AC3E}">
        <p14:creationId xmlns:p14="http://schemas.microsoft.com/office/powerpoint/2010/main" val="22690549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865096" cy="6858000"/>
          </a:xfrm>
        </p:spPr>
      </p:pic>
    </p:spTree>
    <p:extLst>
      <p:ext uri="{BB962C8B-B14F-4D97-AF65-F5344CB8AC3E}">
        <p14:creationId xmlns:p14="http://schemas.microsoft.com/office/powerpoint/2010/main" val="1116015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500042"/>
            <a:ext cx="8715436" cy="5786478"/>
          </a:xfrm>
        </p:spPr>
        <p:txBody>
          <a:bodyPr>
            <a:normAutofit/>
          </a:bodyPr>
          <a:lstStyle/>
          <a:p>
            <a:endParaRPr lang="ru-RU" sz="3100" b="1" dirty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r>
              <a:rPr lang="ru-RU" sz="3100" b="1" dirty="0" smtClean="0">
                <a:solidFill>
                  <a:schemeClr val="tx1"/>
                </a:solidFill>
              </a:rPr>
              <a:t>ЗАО </a:t>
            </a:r>
            <a:r>
              <a:rPr lang="ru-RU" sz="3100" b="1" dirty="0">
                <a:solidFill>
                  <a:schemeClr val="tx1"/>
                </a:solidFill>
              </a:rPr>
              <a:t>ПЗ «</a:t>
            </a:r>
            <a:r>
              <a:rPr lang="ru-RU" sz="3100" b="1" dirty="0" smtClean="0">
                <a:solidFill>
                  <a:schemeClr val="tx1"/>
                </a:solidFill>
              </a:rPr>
              <a:t>Красноармейский»</a:t>
            </a:r>
          </a:p>
          <a:p>
            <a:pPr marL="457200" indent="-457200">
              <a:buFontTx/>
              <a:buChar char="-"/>
            </a:pPr>
            <a:r>
              <a:rPr lang="ru-RU" sz="3100" b="1" dirty="0" smtClean="0">
                <a:solidFill>
                  <a:schemeClr val="tx1"/>
                </a:solidFill>
              </a:rPr>
              <a:t>ООО </a:t>
            </a:r>
            <a:r>
              <a:rPr lang="ru-RU" sz="3100" b="1" dirty="0">
                <a:solidFill>
                  <a:schemeClr val="tx1"/>
                </a:solidFill>
              </a:rPr>
              <a:t>«</a:t>
            </a:r>
            <a:r>
              <a:rPr lang="ru-RU" sz="3100" b="1" dirty="0" err="1">
                <a:solidFill>
                  <a:schemeClr val="tx1"/>
                </a:solidFill>
              </a:rPr>
              <a:t>Громовский</a:t>
            </a:r>
            <a:r>
              <a:rPr lang="ru-RU" sz="3100" b="1" dirty="0">
                <a:solidFill>
                  <a:schemeClr val="tx1"/>
                </a:solidFill>
              </a:rPr>
              <a:t> </a:t>
            </a:r>
            <a:r>
              <a:rPr lang="ru-RU" sz="3100" b="1" dirty="0" smtClean="0">
                <a:solidFill>
                  <a:schemeClr val="tx1"/>
                </a:solidFill>
              </a:rPr>
              <a:t>бетон»</a:t>
            </a:r>
          </a:p>
          <a:p>
            <a:pPr marL="457200" indent="-457200">
              <a:buFontTx/>
              <a:buChar char="-"/>
            </a:pPr>
            <a:r>
              <a:rPr lang="ru-RU" sz="3100" b="1" dirty="0" smtClean="0">
                <a:solidFill>
                  <a:schemeClr val="tx1"/>
                </a:solidFill>
              </a:rPr>
              <a:t>ЗАО </a:t>
            </a:r>
            <a:r>
              <a:rPr lang="ru-RU" sz="3100" b="1" dirty="0">
                <a:solidFill>
                  <a:schemeClr val="tx1"/>
                </a:solidFill>
              </a:rPr>
              <a:t>«</a:t>
            </a:r>
            <a:r>
              <a:rPr lang="ru-RU" sz="3100" b="1" dirty="0" smtClean="0">
                <a:solidFill>
                  <a:schemeClr val="tx1"/>
                </a:solidFill>
              </a:rPr>
              <a:t>Зодчий»</a:t>
            </a:r>
          </a:p>
          <a:p>
            <a:pPr marL="457200" indent="-457200">
              <a:buFontTx/>
              <a:buChar char="-"/>
            </a:pPr>
            <a:r>
              <a:rPr lang="ru-RU" sz="3100" b="1" dirty="0" smtClean="0">
                <a:solidFill>
                  <a:schemeClr val="tx1"/>
                </a:solidFill>
              </a:rPr>
              <a:t>ООО «Карельский </a:t>
            </a:r>
            <a:r>
              <a:rPr lang="ru-RU" sz="3100" b="1" dirty="0">
                <a:solidFill>
                  <a:schemeClr val="tx1"/>
                </a:solidFill>
              </a:rPr>
              <a:t>перешеек</a:t>
            </a:r>
            <a:r>
              <a:rPr lang="ru-RU" sz="3100" b="1" dirty="0" smtClean="0">
                <a:solidFill>
                  <a:schemeClr val="tx1"/>
                </a:solidFill>
              </a:rPr>
              <a:t>»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</a:rPr>
              <a:t>20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торговых предприятий,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</a:rPr>
              <a:t>20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субъектов малого предпринимательства, </a:t>
            </a:r>
            <a:endParaRPr lang="ru-RU" sz="3200" b="1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</a:rPr>
              <a:t>27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>
                <a:solidFill>
                  <a:schemeClr val="tx1"/>
                </a:solidFill>
              </a:rPr>
              <a:t>крестьянских хозяйств</a:t>
            </a:r>
            <a:endParaRPr lang="ru-RU" sz="3100" b="1" dirty="0" smtClean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endParaRPr lang="ru-RU" sz="3100" b="1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24744"/>
            <a:ext cx="8062664" cy="47175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Основные полномочия администрации МО Громовское сельское поселение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161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428604"/>
            <a:ext cx="8929718" cy="5429288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chemeClr val="tx1"/>
                </a:solidFill>
              </a:rPr>
              <a:t>Землепользования</a:t>
            </a:r>
            <a:endParaRPr lang="ru-RU" sz="3200" b="1" dirty="0"/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chemeClr val="tx1"/>
                </a:solidFill>
              </a:rPr>
              <a:t>Строительства</a:t>
            </a:r>
            <a:endParaRPr lang="ru-RU" sz="3200" b="1" dirty="0"/>
          </a:p>
          <a:p>
            <a:pPr marL="457200" indent="-457200">
              <a:buFontTx/>
              <a:buChar char="-"/>
            </a:pPr>
            <a:r>
              <a:rPr lang="ru-RU" sz="3200" b="1" dirty="0"/>
              <a:t>Б</a:t>
            </a:r>
            <a:r>
              <a:rPr lang="ru-RU" sz="3200" b="1" dirty="0" smtClean="0">
                <a:solidFill>
                  <a:schemeClr val="tx1"/>
                </a:solidFill>
              </a:rPr>
              <a:t>лагоустройства территории</a:t>
            </a:r>
          </a:p>
          <a:p>
            <a:pPr marL="457200" indent="-457200">
              <a:buFontTx/>
              <a:buChar char="-"/>
            </a:pPr>
            <a:r>
              <a:rPr lang="ru-RU" sz="3200" b="1" dirty="0" smtClean="0">
                <a:solidFill>
                  <a:schemeClr val="tx1"/>
                </a:solidFill>
              </a:rPr>
              <a:t>Вопросы </a:t>
            </a:r>
            <a:r>
              <a:rPr lang="ru-RU" sz="3200" b="1" dirty="0">
                <a:solidFill>
                  <a:schemeClr val="tx1"/>
                </a:solidFill>
              </a:rPr>
              <a:t>жилищно-коммунального </a:t>
            </a:r>
            <a:r>
              <a:rPr lang="ru-RU" sz="3200" b="1" dirty="0" smtClean="0">
                <a:solidFill>
                  <a:schemeClr val="tx1"/>
                </a:solidFill>
              </a:rPr>
              <a:t>хозяйства</a:t>
            </a:r>
          </a:p>
          <a:p>
            <a:pPr marL="457200" indent="-457200">
              <a:buFontTx/>
              <a:buChar char="-"/>
            </a:pPr>
            <a:r>
              <a:rPr lang="ru-RU" sz="3200" b="1" dirty="0"/>
              <a:t>П</a:t>
            </a:r>
            <a:r>
              <a:rPr lang="ru-RU" sz="3200" b="1" dirty="0" smtClean="0">
                <a:solidFill>
                  <a:schemeClr val="tx1"/>
                </a:solidFill>
              </a:rPr>
              <a:t>ередачи </a:t>
            </a:r>
            <a:r>
              <a:rPr lang="ru-RU" sz="3200" b="1" dirty="0">
                <a:solidFill>
                  <a:schemeClr val="tx1"/>
                </a:solidFill>
              </a:rPr>
              <a:t>жилых помещений в собственность </a:t>
            </a:r>
            <a:r>
              <a:rPr lang="ru-RU" sz="3200" b="1" dirty="0" smtClean="0">
                <a:solidFill>
                  <a:schemeClr val="tx1"/>
                </a:solidFill>
              </a:rPr>
              <a:t>граждан</a:t>
            </a:r>
          </a:p>
          <a:p>
            <a:pPr marL="457200" indent="-457200">
              <a:buFontTx/>
              <a:buChar char="-"/>
            </a:pPr>
            <a:r>
              <a:rPr lang="ru-RU" sz="3200" b="1" dirty="0"/>
              <a:t>Р</a:t>
            </a:r>
            <a:r>
              <a:rPr lang="ru-RU" sz="3200" b="1" dirty="0" smtClean="0">
                <a:solidFill>
                  <a:schemeClr val="tx1"/>
                </a:solidFill>
              </a:rPr>
              <a:t>ешение </a:t>
            </a:r>
            <a:r>
              <a:rPr lang="ru-RU" sz="3200" b="1" dirty="0">
                <a:solidFill>
                  <a:schemeClr val="tx1"/>
                </a:solidFill>
              </a:rPr>
              <a:t>социальных вопросов</a:t>
            </a:r>
            <a:endParaRPr lang="ru-RU" sz="2800" b="1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987</TotalTime>
  <Words>1284</Words>
  <Application>Microsoft Office PowerPoint</Application>
  <PresentationFormat>Экран (4:3)</PresentationFormat>
  <Paragraphs>394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Техническая</vt:lpstr>
      <vt:lpstr>  О т ч е т  главы администрации МО Громовское  сельское поселение   </vt:lpstr>
      <vt:lpstr>Презентация PowerPoint</vt:lpstr>
      <vt:lpstr>Доходная часть  - 2 миллиарда 160 тыс.руб.   Жилищно-коммунальное хозяйство – 598 млн.руб.  Образование – 518 млн.руб. </vt:lpstr>
      <vt:lpstr>Население </vt:lpstr>
      <vt:lpstr>Проживает      2 685 человек</vt:lpstr>
      <vt:lpstr>Презентация PowerPoint</vt:lpstr>
      <vt:lpstr>Презентация PowerPoint</vt:lpstr>
      <vt:lpstr>Основные полномочия администрации МО Громовское сельское поселение</vt:lpstr>
      <vt:lpstr>Презентация PowerPoint</vt:lpstr>
      <vt:lpstr>Военно-учетный стол</vt:lpstr>
      <vt:lpstr>Воинский учет -  517 человек </vt:lpstr>
      <vt:lpstr>Бюджет 2011 года</vt:lpstr>
      <vt:lpstr> Бюджет 2011г.  исполнен на 106,5 % </vt:lpstr>
      <vt:lpstr>Недоимка </vt:lpstr>
      <vt:lpstr>Презентация PowerPoint</vt:lpstr>
      <vt:lpstr>Жилищно-коммунальное хозяйство</vt:lpstr>
      <vt:lpstr>Жилой фонд -  37, 5 тыс. кв.м  </vt:lpstr>
      <vt:lpstr>Презентация PowerPoint</vt:lpstr>
      <vt:lpstr>«Энергосбережение и повышение энергетической эффективности  в МО Громовское сельское поселение»</vt:lpstr>
      <vt:lpstr>Обеспечение жилыми помещениями </vt:lpstr>
      <vt:lpstr>Презентация PowerPoint</vt:lpstr>
      <vt:lpstr>Презентация PowerPoint</vt:lpstr>
      <vt:lpstr>Областной закон  №105-ОЗ от 24.09.2008г.  «О бесплатном предоставлении отдельным категориям граждан земельных участков для индивидуального жилищного строительства на территории Ленинградской области»</vt:lpstr>
      <vt:lpstr>Досуг, культура, спорт МУК КСК «Громово»</vt:lpstr>
      <vt:lpstr>Презентация PowerPoint</vt:lpstr>
      <vt:lpstr>Презентация PowerPoint</vt:lpstr>
      <vt:lpstr>Презентация PowerPoint</vt:lpstr>
      <vt:lpstr>Организация сбора и вывоза мусора</vt:lpstr>
      <vt:lpstr>Презентация PowerPoint</vt:lpstr>
      <vt:lpstr>Презентация PowerPoint</vt:lpstr>
      <vt:lpstr>Организация  благоустройства и озеленение </vt:lpstr>
      <vt:lpstr>Презентация PowerPoint</vt:lpstr>
      <vt:lpstr>Презентация PowerPoint</vt:lpstr>
      <vt:lpstr>Презентация PowerPoint</vt:lpstr>
      <vt:lpstr>На территории Громовского сельского поселения имеется 3 муниципальных кладбища.  </vt:lpstr>
      <vt:lpstr>Организация  уличного освещения </vt:lpstr>
      <vt:lpstr>израсходовано 46 тыс. 168 рублей: </vt:lpstr>
      <vt:lpstr>Работа  с ветеранами</vt:lpstr>
      <vt:lpstr>Презентация PowerPoint</vt:lpstr>
      <vt:lpstr> Основные задачи  на 2012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т ч е т  главы администрации МО Громовское сельское поселение</dc:title>
  <dc:creator>Пользователь</dc:creator>
  <cp:lastModifiedBy>user</cp:lastModifiedBy>
  <cp:revision>56</cp:revision>
  <dcterms:created xsi:type="dcterms:W3CDTF">2012-02-05T11:57:38Z</dcterms:created>
  <dcterms:modified xsi:type="dcterms:W3CDTF">2012-02-09T06:49:34Z</dcterms:modified>
</cp:coreProperties>
</file>